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</p:sldIdLst>
  <p:sldSz cx="42803763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089"/>
    <p:restoredTop sz="96405"/>
  </p:normalViewPr>
  <p:slideViewPr>
    <p:cSldViewPr snapToGrid="0" snapToObjects="1">
      <p:cViewPr>
        <p:scale>
          <a:sx n="41" d="100"/>
          <a:sy n="41" d="100"/>
        </p:scale>
        <p:origin x="496" y="-1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89096-8A07-934A-9ED6-3608F234F39D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13E75-E728-2249-B486-42ED9E3BCD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4405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89096-8A07-934A-9ED6-3608F234F39D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13E75-E728-2249-B486-42ED9E3BCD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7924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89096-8A07-934A-9ED6-3608F234F39D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13E75-E728-2249-B486-42ED9E3BCD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8968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89096-8A07-934A-9ED6-3608F234F39D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13E75-E728-2249-B486-42ED9E3BCD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821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89096-8A07-934A-9ED6-3608F234F39D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13E75-E728-2249-B486-42ED9E3BCD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7091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89096-8A07-934A-9ED6-3608F234F39D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13E75-E728-2249-B486-42ED9E3BCD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0055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89096-8A07-934A-9ED6-3608F234F39D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13E75-E728-2249-B486-42ED9E3BCD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9922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89096-8A07-934A-9ED6-3608F234F39D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13E75-E728-2249-B486-42ED9E3BCD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5699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CC66EDFA-E7A1-B947-BE61-0602A08C2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0321" y="409897"/>
            <a:ext cx="28128685" cy="2169159"/>
          </a:xfrm>
        </p:spPr>
        <p:txBody>
          <a:bodyPr>
            <a:noAutofit/>
          </a:bodyPr>
          <a:lstStyle>
            <a:lvl1pPr algn="ctr">
              <a:defRPr sz="4400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39455964-E925-3740-857A-1EF3FE032C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5006" y="3185890"/>
            <a:ext cx="13233394" cy="26227310"/>
          </a:xfrm>
        </p:spPr>
        <p:txBody>
          <a:bodyPr>
            <a:normAutofit/>
          </a:bodyPr>
          <a:lstStyle>
            <a:lvl1pPr marL="410285" indent="-410285">
              <a:buNone/>
              <a:defRPr sz="2900">
                <a:latin typeface="Arial"/>
                <a:cs typeface="Arial"/>
              </a:defRPr>
            </a:lvl1pPr>
            <a:lvl2pPr marL="793304" indent="-655676">
              <a:buFont typeface="Wingdings" charset="2"/>
              <a:buChar char="Ø"/>
              <a:defRPr sz="2300">
                <a:latin typeface="Arial"/>
                <a:cs typeface="Arial"/>
              </a:defRPr>
            </a:lvl2pPr>
            <a:lvl3pPr marL="929632" indent="-546612">
              <a:defRPr sz="1900">
                <a:latin typeface="Arial"/>
                <a:cs typeface="Arial"/>
              </a:defRPr>
            </a:lvl3pPr>
            <a:lvl4pPr marL="1202287" indent="-655676">
              <a:defRPr sz="1600">
                <a:latin typeface="Arial"/>
                <a:cs typeface="Arial"/>
              </a:defRPr>
            </a:lvl4pPr>
            <a:lvl5pPr marL="1448979" indent="-1448979">
              <a:defRPr sz="23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C4BAA957-34FF-A84A-82A9-E631556E2C18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14805501" y="3185890"/>
            <a:ext cx="13233394" cy="26227310"/>
          </a:xfrm>
        </p:spPr>
        <p:txBody>
          <a:bodyPr>
            <a:normAutofit/>
          </a:bodyPr>
          <a:lstStyle>
            <a:lvl1pPr marL="410285" indent="-410285">
              <a:buNone/>
              <a:defRPr sz="2900">
                <a:latin typeface="Arial"/>
                <a:cs typeface="Arial"/>
              </a:defRPr>
            </a:lvl1pPr>
            <a:lvl2pPr marL="793304" indent="-655676">
              <a:buFont typeface="Wingdings" charset="2"/>
              <a:buChar char="Ø"/>
              <a:defRPr sz="2300">
                <a:latin typeface="Arial"/>
                <a:cs typeface="Arial"/>
              </a:defRPr>
            </a:lvl2pPr>
            <a:lvl3pPr marL="929632" indent="-546612">
              <a:defRPr sz="1900">
                <a:latin typeface="Arial"/>
                <a:cs typeface="Arial"/>
              </a:defRPr>
            </a:lvl3pPr>
            <a:lvl4pPr marL="1202287" indent="-655676">
              <a:defRPr sz="1600">
                <a:latin typeface="Arial"/>
                <a:cs typeface="Arial"/>
              </a:defRPr>
            </a:lvl4pPr>
            <a:lvl5pPr marL="1448979" indent="-1448979">
              <a:defRPr sz="23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1E92411A-CFA1-7746-A106-CBC4A0C748D7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28975996" y="3185890"/>
            <a:ext cx="13233394" cy="26227310"/>
          </a:xfrm>
        </p:spPr>
        <p:txBody>
          <a:bodyPr>
            <a:normAutofit/>
          </a:bodyPr>
          <a:lstStyle>
            <a:lvl1pPr marL="410285" indent="-410285">
              <a:buNone/>
              <a:defRPr sz="2900">
                <a:latin typeface="Arial"/>
                <a:cs typeface="Arial"/>
              </a:defRPr>
            </a:lvl1pPr>
            <a:lvl2pPr marL="793304" indent="-655676">
              <a:buFont typeface="Wingdings" charset="2"/>
              <a:buChar char="Ø"/>
              <a:defRPr sz="2300">
                <a:latin typeface="Arial"/>
                <a:cs typeface="Arial"/>
              </a:defRPr>
            </a:lvl2pPr>
            <a:lvl3pPr marL="929632" indent="-546612">
              <a:defRPr sz="1900">
                <a:latin typeface="Arial"/>
                <a:cs typeface="Arial"/>
              </a:defRPr>
            </a:lvl3pPr>
            <a:lvl4pPr marL="1202287" indent="-655676">
              <a:defRPr sz="1600">
                <a:latin typeface="Arial"/>
                <a:cs typeface="Arial"/>
              </a:defRPr>
            </a:lvl4pPr>
            <a:lvl5pPr marL="1448979" indent="-1448979">
              <a:defRPr sz="23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005308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89096-8A07-934A-9ED6-3608F234F39D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13E75-E728-2249-B486-42ED9E3BCD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8573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89096-8A07-934A-9ED6-3608F234F39D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13E75-E728-2249-B486-42ED9E3BCD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4118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F89096-8A07-934A-9ED6-3608F234F39D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13E75-E728-2249-B486-42ED9E3BCD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5184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89096-8A07-934A-9ED6-3608F234F39D}" type="datetimeFigureOut">
              <a:rPr lang="en-GB" smtClean="0"/>
              <a:t>21/11/2021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A13E75-E728-2249-B486-42ED9E3BCD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6799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72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5.png"/><Relationship Id="rId3" Type="http://schemas.openxmlformats.org/officeDocument/2006/relationships/image" Target="../media/image2.png"/><Relationship Id="rId21" Type="http://schemas.openxmlformats.org/officeDocument/2006/relationships/image" Target="../media/image18.png"/><Relationship Id="rId7" Type="http://schemas.openxmlformats.org/officeDocument/2006/relationships/image" Target="../media/image5.png"/><Relationship Id="rId12" Type="http://schemas.openxmlformats.org/officeDocument/2006/relationships/image" Target="../media/image10.jpeg"/><Relationship Id="rId17" Type="http://schemas.microsoft.com/office/2007/relationships/hdphoto" Target="../media/hdphoto2.wdp"/><Relationship Id="rId2" Type="http://schemas.openxmlformats.org/officeDocument/2006/relationships/image" Target="../media/image1.emf"/><Relationship Id="rId16" Type="http://schemas.openxmlformats.org/officeDocument/2006/relationships/image" Target="../media/image14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6" Type="http://schemas.microsoft.com/office/2007/relationships/hdphoto" Target="../media/hdphoto1.wdp"/><Relationship Id="rId11" Type="http://schemas.openxmlformats.org/officeDocument/2006/relationships/image" Target="../media/image9.emf"/><Relationship Id="rId5" Type="http://schemas.openxmlformats.org/officeDocument/2006/relationships/image" Target="../media/image4.png"/><Relationship Id="rId15" Type="http://schemas.openxmlformats.org/officeDocument/2006/relationships/image" Target="../media/image13.png"/><Relationship Id="rId23" Type="http://schemas.openxmlformats.org/officeDocument/2006/relationships/image" Target="../media/image20.png"/><Relationship Id="rId10" Type="http://schemas.openxmlformats.org/officeDocument/2006/relationships/image" Target="../media/image8.png"/><Relationship Id="rId19" Type="http://schemas.openxmlformats.org/officeDocument/2006/relationships/image" Target="../media/image16.png"/><Relationship Id="rId4" Type="http://schemas.openxmlformats.org/officeDocument/2006/relationships/image" Target="../media/image3.emf"/><Relationship Id="rId9" Type="http://schemas.openxmlformats.org/officeDocument/2006/relationships/image" Target="../media/image7.png"/><Relationship Id="rId14" Type="http://schemas.openxmlformats.org/officeDocument/2006/relationships/image" Target="../media/image12.png"/><Relationship Id="rId22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9E6FB6D8-1154-A14C-B9A7-77759E296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6582" y="15361466"/>
            <a:ext cx="11565027" cy="1783478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7207EF5B-B071-7E44-8411-939A9E5E7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89" y="0"/>
            <a:ext cx="41574384" cy="3708399"/>
          </a:xfrm>
        </p:spPr>
        <p:txBody>
          <a:bodyPr/>
          <a:lstStyle/>
          <a:p>
            <a:pPr lvl="0" defTabSz="457200">
              <a:lnSpc>
                <a:spcPct val="145000"/>
              </a:lnSpc>
              <a:spcBef>
                <a:spcPts val="0"/>
              </a:spcBef>
            </a:pPr>
            <a:r>
              <a:rPr lang="en-US" altLang="zh-CN" sz="7200" dirty="0">
                <a:solidFill>
                  <a:prstClr val="black"/>
                </a:solidFill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  <a:t>Stochastic Neural Radiance Fields: Quantifying Uncertainty in Implicit 3D Representations</a:t>
            </a:r>
            <a:r>
              <a:rPr lang="zh-CN" altLang="en-US" sz="7200" dirty="0">
                <a:solidFill>
                  <a:prstClr val="black"/>
                </a:solidFill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  <a:t> </a:t>
            </a:r>
            <a:br>
              <a:rPr lang="es-ES" altLang="zh-CN" sz="7200" dirty="0">
                <a:solidFill>
                  <a:prstClr val="black"/>
                </a:solidFill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</a:br>
            <a:r>
              <a:rPr lang="en-US" altLang="zh-CN" dirty="0" err="1">
                <a:solidFill>
                  <a:prstClr val="black"/>
                </a:solidFill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  <a:t>Jianxiong</a:t>
            </a:r>
            <a:r>
              <a:rPr lang="en-US" altLang="zh-CN" dirty="0">
                <a:solidFill>
                  <a:prstClr val="black"/>
                </a:solidFill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  <a:t> Shen          </a:t>
            </a:r>
            <a:r>
              <a:rPr lang="en-US" altLang="zh-CN" dirty="0" err="1">
                <a:solidFill>
                  <a:prstClr val="black"/>
                </a:solidFill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  <a:t>Adrià</a:t>
            </a:r>
            <a:r>
              <a:rPr lang="en-US" altLang="zh-CN" dirty="0">
                <a:solidFill>
                  <a:prstClr val="black"/>
                </a:solidFill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  <a:t> Ruiz          Antonio </a:t>
            </a:r>
            <a:r>
              <a:rPr lang="en-US" altLang="zh-CN" dirty="0" err="1">
                <a:solidFill>
                  <a:prstClr val="black"/>
                </a:solidFill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  <a:t>Agudo</a:t>
            </a:r>
            <a:r>
              <a:rPr lang="en-US" altLang="zh-CN" dirty="0">
                <a:solidFill>
                  <a:prstClr val="black"/>
                </a:solidFill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  <a:t>          </a:t>
            </a:r>
            <a:r>
              <a:rPr lang="en-US" altLang="zh-CN" dirty="0" err="1">
                <a:solidFill>
                  <a:prstClr val="black"/>
                </a:solidFill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  <a:t>Francesc</a:t>
            </a:r>
            <a:r>
              <a:rPr lang="en-US" altLang="zh-CN" dirty="0">
                <a:solidFill>
                  <a:prstClr val="black"/>
                </a:solidFill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  <a:t> Moreno-</a:t>
            </a:r>
            <a:r>
              <a:rPr lang="en-US" altLang="zh-CN" dirty="0" err="1">
                <a:solidFill>
                  <a:prstClr val="black"/>
                </a:solidFill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  <a:t>Noguer</a:t>
            </a:r>
            <a:br>
              <a:rPr lang="en-US" altLang="zh-CN" sz="500" b="1" dirty="0">
                <a:solidFill>
                  <a:prstClr val="black"/>
                </a:solidFill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</a:br>
            <a:r>
              <a:rPr lang="en-US" altLang="zh-CN" dirty="0" err="1">
                <a:solidFill>
                  <a:prstClr val="black"/>
                </a:solidFill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  <a:t>Institut</a:t>
            </a:r>
            <a:r>
              <a:rPr lang="en-US" altLang="zh-CN" dirty="0">
                <a:solidFill>
                  <a:prstClr val="black"/>
                </a:solidFill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  <a:t> de </a:t>
            </a:r>
            <a:r>
              <a:rPr lang="en-US" altLang="zh-CN" dirty="0" err="1">
                <a:solidFill>
                  <a:prstClr val="black"/>
                </a:solidFill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  <a:t>Robòtica</a:t>
            </a:r>
            <a:r>
              <a:rPr lang="en-US" altLang="zh-CN" dirty="0">
                <a:solidFill>
                  <a:prstClr val="black"/>
                </a:solidFill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prstClr val="black"/>
                </a:solidFill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  <a:t>i</a:t>
            </a:r>
            <a:r>
              <a:rPr lang="en-US" altLang="zh-CN" dirty="0">
                <a:solidFill>
                  <a:prstClr val="black"/>
                </a:solidFill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altLang="zh-CN" dirty="0" err="1">
                <a:solidFill>
                  <a:prstClr val="black"/>
                </a:solidFill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  <a:t>Informàtica</a:t>
            </a:r>
            <a:r>
              <a:rPr lang="en-US" altLang="zh-CN" dirty="0">
                <a:solidFill>
                  <a:prstClr val="black"/>
                </a:solidFill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  <a:t> Industrial (CSIC-UPC)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E9B29C3-A691-7F44-90F0-28D3F382435F}"/>
              </a:ext>
            </a:extLst>
          </p:cNvPr>
          <p:cNvSpPr txBox="1">
            <a:spLocks/>
          </p:cNvSpPr>
          <p:nvPr/>
        </p:nvSpPr>
        <p:spPr>
          <a:xfrm>
            <a:off x="614689" y="4470400"/>
            <a:ext cx="11634893" cy="8729662"/>
          </a:xfrm>
          <a:prstGeom prst="rect">
            <a:avLst/>
          </a:prstGeom>
          <a:ln w="38100" cap="flat" cmpd="sng" algn="ctr">
            <a:solidFill>
              <a:schemeClr val="tx1"/>
            </a:solidFill>
            <a:prstDash val="lgDash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>
            <a:lvl1pPr marL="1009178" indent="-1009178" algn="l" defTabSz="4036710" rtl="0" eaLnBrk="1" latinLnBrk="0" hangingPunct="1">
              <a:lnSpc>
                <a:spcPct val="90000"/>
              </a:lnSpc>
              <a:spcBef>
                <a:spcPts val="4415"/>
              </a:spcBef>
              <a:buFont typeface="Arial" panose="020B0604020202020204" pitchFamily="34" charset="0"/>
              <a:buChar char="•"/>
              <a:defRPr sz="1236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302753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10595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504588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8829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706424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908259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110095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311930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513766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7156019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7946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Limitation of </a:t>
            </a:r>
            <a:r>
              <a:rPr lang="en-US" altLang="zh-CN" sz="4000" b="1" dirty="0"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  <a:t>Neural Radiance Fields (</a:t>
            </a:r>
            <a:r>
              <a:rPr lang="en-US" altLang="zh-CN" sz="4000" b="1" dirty="0" err="1"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  <a:t>NeRF</a:t>
            </a:r>
            <a:r>
              <a:rPr lang="en-US" altLang="zh-CN" sz="4000" b="1" dirty="0">
                <a:latin typeface="Arial" panose="020B0604020202020204" pitchFamily="34" charset="0"/>
                <a:ea typeface="Ebrima" panose="02000000000000000000" pitchFamily="2" charset="0"/>
                <a:cs typeface="Arial" panose="020B0604020202020204" pitchFamily="34" charset="0"/>
              </a:rPr>
              <a:t>)</a:t>
            </a:r>
            <a:endParaRPr lang="en-US" altLang="en-US" sz="4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uadroTexto 4">
            <a:extLst>
              <a:ext uri="{FF2B5EF4-FFF2-40B4-BE49-F238E27FC236}">
                <a16:creationId xmlns:a16="http://schemas.microsoft.com/office/drawing/2014/main" id="{D638B29E-01AE-C74F-ADDE-A50D49D88F6E}"/>
              </a:ext>
            </a:extLst>
          </p:cNvPr>
          <p:cNvSpPr txBox="1"/>
          <p:nvPr/>
        </p:nvSpPr>
        <p:spPr>
          <a:xfrm>
            <a:off x="788609" y="9620718"/>
            <a:ext cx="11024201" cy="2084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41" indent="-57154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Model prediction correctness not known</a:t>
            </a:r>
          </a:p>
          <a:p>
            <a:pPr marL="571541" indent="-57154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altLang="zh-CN" sz="3000" dirty="0">
                <a:latin typeface="Arial" panose="020B0604020202020204" pitchFamily="34" charset="0"/>
                <a:cs typeface="Arial" panose="020B0604020202020204" pitchFamily="34" charset="0"/>
              </a:rPr>
              <a:t>No confidence information associated with the model outputs</a:t>
            </a:r>
          </a:p>
          <a:p>
            <a:pPr marL="571541" indent="-57154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altLang="zh-CN" sz="3000" dirty="0">
                <a:latin typeface="Arial" panose="020B0604020202020204" pitchFamily="34" charset="0"/>
                <a:cs typeface="Arial" panose="020B0604020202020204" pitchFamily="34" charset="0"/>
              </a:rPr>
              <a:t>Could make Risky decisions based on the model estimations </a:t>
            </a:r>
            <a:endParaRPr lang="en-US" altLang="zh-CN"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4" name="图片 173">
            <a:extLst>
              <a:ext uri="{FF2B5EF4-FFF2-40B4-BE49-F238E27FC236}">
                <a16:creationId xmlns:a16="http://schemas.microsoft.com/office/drawing/2014/main" id="{13461584-08EF-6146-A94C-537B2CF954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617"/>
          <a:stretch/>
        </p:blipFill>
        <p:spPr>
          <a:xfrm>
            <a:off x="872660" y="6155583"/>
            <a:ext cx="11087820" cy="2453688"/>
          </a:xfrm>
          <a:prstGeom prst="rect">
            <a:avLst/>
          </a:prstGeom>
        </p:spPr>
      </p:pic>
      <p:sp>
        <p:nvSpPr>
          <p:cNvPr id="108" name="Content Placeholder 4">
            <a:extLst>
              <a:ext uri="{FF2B5EF4-FFF2-40B4-BE49-F238E27FC236}">
                <a16:creationId xmlns:a16="http://schemas.microsoft.com/office/drawing/2014/main" id="{64D5449B-14D3-2442-A7F5-A0A6285FE6FA}"/>
              </a:ext>
            </a:extLst>
          </p:cNvPr>
          <p:cNvSpPr txBox="1">
            <a:spLocks/>
          </p:cNvSpPr>
          <p:nvPr/>
        </p:nvSpPr>
        <p:spPr bwMode="auto">
          <a:xfrm>
            <a:off x="614689" y="13546848"/>
            <a:ext cx="22348949" cy="16359796"/>
          </a:xfrm>
          <a:prstGeom prst="rect">
            <a:avLst/>
          </a:prstGeom>
          <a:noFill/>
          <a:ln w="38100">
            <a:solidFill>
              <a:schemeClr val="tx1"/>
            </a:solidFill>
            <a:prstDash val="lg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294846" tIns="147423" rIns="294846" bIns="147423" numCol="1" anchor="t" anchorCtr="0" compatLnSpc="1">
            <a:prstTxWarp prst="textNoShape">
              <a:avLst/>
            </a:prstTxWarp>
            <a:normAutofit/>
          </a:bodyPr>
          <a:lstStyle>
            <a:lvl1pPr marL="410256" indent="-410256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900" kern="1200">
                <a:solidFill>
                  <a:schemeClr val="dk1"/>
                </a:solidFill>
                <a:latin typeface="Arial"/>
                <a:ea typeface="+mn-ea"/>
                <a:cs typeface="Arial"/>
              </a:defRPr>
            </a:lvl1pPr>
            <a:lvl2pPr marL="793247" indent="-655629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Ø"/>
              <a:defRPr sz="2300" kern="1200">
                <a:solidFill>
                  <a:schemeClr val="dk1"/>
                </a:solidFill>
                <a:latin typeface="Arial"/>
                <a:ea typeface="+mn-ea"/>
                <a:cs typeface="Arial"/>
              </a:defRPr>
            </a:lvl2pPr>
            <a:lvl3pPr marL="929565" indent="-546573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 kern="1200">
                <a:solidFill>
                  <a:schemeClr val="dk1"/>
                </a:solidFill>
                <a:latin typeface="Arial"/>
                <a:ea typeface="+mn-ea"/>
                <a:cs typeface="Arial"/>
              </a:defRPr>
            </a:lvl3pPr>
            <a:lvl4pPr marL="1202201" indent="-655629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600" kern="1200">
                <a:solidFill>
                  <a:schemeClr val="dk1"/>
                </a:solidFill>
                <a:latin typeface="Arial"/>
                <a:ea typeface="+mn-ea"/>
                <a:cs typeface="Arial"/>
              </a:defRPr>
            </a:lvl4pPr>
            <a:lvl5pPr marL="1448875" indent="-1448875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8108236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9582462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1056684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2530909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9605" indent="-409605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Stochastic Neural Radiance Fields (S-</a:t>
            </a:r>
            <a:r>
              <a:rPr lang="en-US" sz="40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NeRF</a:t>
            </a:r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altLang="en-US" sz="4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7" name="图片 116">
            <a:extLst>
              <a:ext uri="{FF2B5EF4-FFF2-40B4-BE49-F238E27FC236}">
                <a16:creationId xmlns:a16="http://schemas.microsoft.com/office/drawing/2014/main" id="{36DC718A-CCBB-3C40-B106-B913660ED9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322" y="19032347"/>
            <a:ext cx="21062241" cy="7653247"/>
          </a:xfrm>
          <a:prstGeom prst="rect">
            <a:avLst/>
          </a:prstGeom>
        </p:spPr>
      </p:pic>
      <p:sp>
        <p:nvSpPr>
          <p:cNvPr id="121" name="Content Placeholder 4">
            <a:extLst>
              <a:ext uri="{FF2B5EF4-FFF2-40B4-BE49-F238E27FC236}">
                <a16:creationId xmlns:a16="http://schemas.microsoft.com/office/drawing/2014/main" id="{4BB57BF6-E944-1E42-9853-03F595FD3948}"/>
              </a:ext>
            </a:extLst>
          </p:cNvPr>
          <p:cNvSpPr txBox="1">
            <a:spLocks/>
          </p:cNvSpPr>
          <p:nvPr/>
        </p:nvSpPr>
        <p:spPr bwMode="auto">
          <a:xfrm>
            <a:off x="29181710" y="4470401"/>
            <a:ext cx="13258188" cy="16992168"/>
          </a:xfrm>
          <a:prstGeom prst="rect">
            <a:avLst/>
          </a:prstGeom>
          <a:noFill/>
          <a:ln w="38100">
            <a:noFill/>
            <a:prstDash val="lg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294846" tIns="147423" rIns="294846" bIns="147423" numCol="1" anchor="t" anchorCtr="0" compatLnSpc="1">
            <a:prstTxWarp prst="textNoShape">
              <a:avLst/>
            </a:prstTxWarp>
            <a:normAutofit/>
          </a:bodyPr>
          <a:lstStyle>
            <a:lvl1pPr marL="410256" indent="-410256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900" kern="1200">
                <a:solidFill>
                  <a:schemeClr val="dk1"/>
                </a:solidFill>
                <a:latin typeface="Arial"/>
                <a:ea typeface="+mn-ea"/>
                <a:cs typeface="Arial"/>
              </a:defRPr>
            </a:lvl1pPr>
            <a:lvl2pPr marL="793247" indent="-655629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Ø"/>
              <a:defRPr sz="2300" kern="1200">
                <a:solidFill>
                  <a:schemeClr val="dk1"/>
                </a:solidFill>
                <a:latin typeface="Arial"/>
                <a:ea typeface="+mn-ea"/>
                <a:cs typeface="Arial"/>
              </a:defRPr>
            </a:lvl2pPr>
            <a:lvl3pPr marL="929565" indent="-546573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 kern="1200">
                <a:solidFill>
                  <a:schemeClr val="dk1"/>
                </a:solidFill>
                <a:latin typeface="Arial"/>
                <a:ea typeface="+mn-ea"/>
                <a:cs typeface="Arial"/>
              </a:defRPr>
            </a:lvl3pPr>
            <a:lvl4pPr marL="1202201" indent="-655629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600" kern="1200">
                <a:solidFill>
                  <a:schemeClr val="dk1"/>
                </a:solidFill>
                <a:latin typeface="Arial"/>
                <a:ea typeface="+mn-ea"/>
                <a:cs typeface="Arial"/>
              </a:defRPr>
            </a:lvl4pPr>
            <a:lvl5pPr marL="1448875" indent="-1448875" algn="l" defTabSz="147161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8108236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9582462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1056684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2530909" indent="-737112" algn="l" defTabSz="1474225" rtl="0" eaLnBrk="1" latinLnBrk="0" hangingPunct="1">
              <a:spcBef>
                <a:spcPct val="20000"/>
              </a:spcBef>
              <a:buFont typeface="Arial"/>
              <a:buChar char="•"/>
              <a:defRPr sz="5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9605" indent="-409605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en-US" altLang="zh-CN" sz="4000" b="1" dirty="0">
                <a:solidFill>
                  <a:schemeClr val="tx1"/>
                </a:solidFill>
              </a:rPr>
              <a:t>Quantitative and qualitative results</a:t>
            </a:r>
            <a:endParaRPr lang="en-US" altLang="en-US" sz="4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2B74C6B-E1D5-724D-9FA1-165AAE192044}"/>
              </a:ext>
            </a:extLst>
          </p:cNvPr>
          <p:cNvSpPr txBox="1"/>
          <p:nvPr/>
        </p:nvSpPr>
        <p:spPr>
          <a:xfrm>
            <a:off x="19968764" y="5534220"/>
            <a:ext cx="12282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Predict.</a:t>
            </a:r>
          </a:p>
        </p:txBody>
      </p:sp>
      <p:sp>
        <p:nvSpPr>
          <p:cNvPr id="17" name="Content Placeholder 4">
            <a:extLst>
              <a:ext uri="{FF2B5EF4-FFF2-40B4-BE49-F238E27FC236}">
                <a16:creationId xmlns:a16="http://schemas.microsoft.com/office/drawing/2014/main" id="{0CDBDC7A-824E-AF46-BEA9-ED951046D45E}"/>
              </a:ext>
            </a:extLst>
          </p:cNvPr>
          <p:cNvSpPr txBox="1">
            <a:spLocks/>
          </p:cNvSpPr>
          <p:nvPr/>
        </p:nvSpPr>
        <p:spPr>
          <a:xfrm>
            <a:off x="12632830" y="4470400"/>
            <a:ext cx="16196517" cy="8729662"/>
          </a:xfrm>
          <a:prstGeom prst="rect">
            <a:avLst/>
          </a:prstGeom>
          <a:ln w="38100" cap="flat" cmpd="sng" algn="ctr">
            <a:solidFill>
              <a:schemeClr val="tx1"/>
            </a:solidFill>
            <a:prstDash val="lgDash"/>
            <a:miter lim="800000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410285" indent="-410285" algn="l" defTabSz="4036710" rtl="0" eaLnBrk="1" latinLnBrk="0" hangingPunct="1">
              <a:lnSpc>
                <a:spcPct val="90000"/>
              </a:lnSpc>
              <a:spcBef>
                <a:spcPts val="4415"/>
              </a:spcBef>
              <a:buFont typeface="Arial" panose="020B0604020202020204" pitchFamily="34" charset="0"/>
              <a:buNone/>
              <a:defRPr sz="2900" kern="1200">
                <a:solidFill>
                  <a:schemeClr val="dk1"/>
                </a:solidFill>
                <a:latin typeface="Arial"/>
                <a:ea typeface="+mn-ea"/>
                <a:cs typeface="Arial"/>
              </a:defRPr>
            </a:lvl1pPr>
            <a:lvl2pPr marL="793304" indent="-655676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Wingdings" charset="2"/>
              <a:buChar char="Ø"/>
              <a:defRPr sz="2300" kern="1200">
                <a:solidFill>
                  <a:schemeClr val="dk1"/>
                </a:solidFill>
                <a:latin typeface="Arial"/>
                <a:ea typeface="+mn-ea"/>
                <a:cs typeface="Arial"/>
              </a:defRPr>
            </a:lvl2pPr>
            <a:lvl3pPr marL="929632" indent="-546612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dk1"/>
                </a:solidFill>
                <a:latin typeface="Arial"/>
                <a:ea typeface="+mn-ea"/>
                <a:cs typeface="Arial"/>
              </a:defRPr>
            </a:lvl3pPr>
            <a:lvl4pPr marL="1202287" indent="-655676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dk1"/>
                </a:solidFill>
                <a:latin typeface="Arial"/>
                <a:ea typeface="+mn-ea"/>
                <a:cs typeface="Arial"/>
              </a:defRPr>
            </a:lvl4pPr>
            <a:lvl5pPr marL="1448979" indent="-1448979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110095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5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3119308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5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5137663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5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7156019" indent="-1009178" algn="l" defTabSz="4036710" rtl="0" eaLnBrk="1" latinLnBrk="0" hangingPunct="1">
              <a:lnSpc>
                <a:spcPct val="90000"/>
              </a:lnSpc>
              <a:spcBef>
                <a:spcPts val="2207"/>
              </a:spcBef>
              <a:buFont typeface="Arial" panose="020B0604020202020204" pitchFamily="34" charset="0"/>
              <a:buChar char="•"/>
              <a:defRPr sz="52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9605" indent="-409605"/>
            <a:r>
              <a:rPr lang="en-US" sz="4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Ensemble-like Uncertainty Estimation</a:t>
            </a:r>
            <a:endParaRPr lang="en-US" altLang="en-US" sz="4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9ADC637-E398-AF40-9070-167B512F2925}"/>
              </a:ext>
            </a:extLst>
          </p:cNvPr>
          <p:cNvSpPr txBox="1"/>
          <p:nvPr/>
        </p:nvSpPr>
        <p:spPr>
          <a:xfrm>
            <a:off x="22510490" y="5534220"/>
            <a:ext cx="18049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Uncertainty</a:t>
            </a: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3079C529-B0E9-FD4C-A0B4-7178AFA523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0508" y="6155583"/>
            <a:ext cx="2600106" cy="2600106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08796BCE-0C03-1544-8791-0BBB5AB0FE9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6269" t="15952" r="48862"/>
          <a:stretch/>
        </p:blipFill>
        <p:spPr>
          <a:xfrm>
            <a:off x="12882134" y="9506067"/>
            <a:ext cx="2194560" cy="1743123"/>
          </a:xfrm>
          <a:prstGeom prst="rect">
            <a:avLst/>
          </a:prstGeom>
        </p:spPr>
      </p:pic>
      <p:pic>
        <p:nvPicPr>
          <p:cNvPr id="134" name="图片 133">
            <a:extLst>
              <a:ext uri="{FF2B5EF4-FFF2-40B4-BE49-F238E27FC236}">
                <a16:creationId xmlns:a16="http://schemas.microsoft.com/office/drawing/2014/main" id="{F5A68C7D-9C31-AC41-8A32-830EE7BB907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669108" y="14409487"/>
            <a:ext cx="18446593" cy="4597861"/>
          </a:xfrm>
          <a:prstGeom prst="rect">
            <a:avLst/>
          </a:prstGeom>
        </p:spPr>
      </p:pic>
      <p:grpSp>
        <p:nvGrpSpPr>
          <p:cNvPr id="41" name="组合 40">
            <a:extLst>
              <a:ext uri="{FF2B5EF4-FFF2-40B4-BE49-F238E27FC236}">
                <a16:creationId xmlns:a16="http://schemas.microsoft.com/office/drawing/2014/main" id="{364AE940-8A55-8947-A85D-F2B121AC56C7}"/>
              </a:ext>
            </a:extLst>
          </p:cNvPr>
          <p:cNvGrpSpPr/>
          <p:nvPr/>
        </p:nvGrpSpPr>
        <p:grpSpPr>
          <a:xfrm>
            <a:off x="15704933" y="9580091"/>
            <a:ext cx="3086650" cy="1963038"/>
            <a:chOff x="2675020" y="2559389"/>
            <a:chExt cx="4198931" cy="2485397"/>
          </a:xfrm>
        </p:grpSpPr>
        <p:pic>
          <p:nvPicPr>
            <p:cNvPr id="42" name="图片 41">
              <a:extLst>
                <a:ext uri="{FF2B5EF4-FFF2-40B4-BE49-F238E27FC236}">
                  <a16:creationId xmlns:a16="http://schemas.microsoft.com/office/drawing/2014/main" id="{A05F399F-39F4-2E49-B077-6023AF8F1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675020" y="2559389"/>
              <a:ext cx="4198931" cy="2485397"/>
            </a:xfrm>
            <a:prstGeom prst="rect">
              <a:avLst/>
            </a:prstGeom>
          </p:spPr>
        </p:pic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4626234E-69F9-C948-8E35-21F0EE301873}"/>
                </a:ext>
              </a:extLst>
            </p:cNvPr>
            <p:cNvGrpSpPr/>
            <p:nvPr/>
          </p:nvGrpSpPr>
          <p:grpSpPr>
            <a:xfrm>
              <a:off x="4128890" y="2730208"/>
              <a:ext cx="195224" cy="212573"/>
              <a:chOff x="4128890" y="2720972"/>
              <a:chExt cx="195224" cy="212573"/>
            </a:xfrm>
          </p:grpSpPr>
          <p:cxnSp>
            <p:nvCxnSpPr>
              <p:cNvPr id="53" name="直线连接符 52">
                <a:extLst>
                  <a:ext uri="{FF2B5EF4-FFF2-40B4-BE49-F238E27FC236}">
                    <a16:creationId xmlns:a16="http://schemas.microsoft.com/office/drawing/2014/main" id="{958BBAA9-E10E-CD4C-B583-11BAEA249F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28890" y="2725735"/>
                <a:ext cx="195224" cy="20146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直线连接符 53">
                <a:extLst>
                  <a:ext uri="{FF2B5EF4-FFF2-40B4-BE49-F238E27FC236}">
                    <a16:creationId xmlns:a16="http://schemas.microsoft.com/office/drawing/2014/main" id="{66F4BCE4-8852-E04E-8F80-BFCB084842C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130675" y="2720972"/>
                <a:ext cx="187089" cy="212573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9343EB2A-AD40-E34E-A5CB-EC1CB2C616FF}"/>
                </a:ext>
              </a:extLst>
            </p:cNvPr>
            <p:cNvGrpSpPr/>
            <p:nvPr/>
          </p:nvGrpSpPr>
          <p:grpSpPr>
            <a:xfrm>
              <a:off x="4128255" y="3737435"/>
              <a:ext cx="195224" cy="212573"/>
              <a:chOff x="4128890" y="2720972"/>
              <a:chExt cx="195224" cy="212573"/>
            </a:xfrm>
          </p:grpSpPr>
          <p:cxnSp>
            <p:nvCxnSpPr>
              <p:cNvPr id="51" name="直线连接符 50">
                <a:extLst>
                  <a:ext uri="{FF2B5EF4-FFF2-40B4-BE49-F238E27FC236}">
                    <a16:creationId xmlns:a16="http://schemas.microsoft.com/office/drawing/2014/main" id="{7B6ACBE8-A702-4C4D-9CDD-C77831D39D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28890" y="2725735"/>
                <a:ext cx="195224" cy="20146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直线连接符 51">
                <a:extLst>
                  <a:ext uri="{FF2B5EF4-FFF2-40B4-BE49-F238E27FC236}">
                    <a16:creationId xmlns:a16="http://schemas.microsoft.com/office/drawing/2014/main" id="{87D58A64-0B0B-2F41-B8CF-F876CE3A398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130675" y="2720972"/>
                <a:ext cx="187089" cy="212573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201BF622-8A7A-F34F-939B-54147F14F222}"/>
                </a:ext>
              </a:extLst>
            </p:cNvPr>
            <p:cNvGrpSpPr/>
            <p:nvPr/>
          </p:nvGrpSpPr>
          <p:grpSpPr>
            <a:xfrm>
              <a:off x="5367372" y="3235996"/>
              <a:ext cx="195224" cy="212573"/>
              <a:chOff x="4128890" y="2720972"/>
              <a:chExt cx="195224" cy="212573"/>
            </a:xfrm>
          </p:grpSpPr>
          <p:cxnSp>
            <p:nvCxnSpPr>
              <p:cNvPr id="49" name="直线连接符 48">
                <a:extLst>
                  <a:ext uri="{FF2B5EF4-FFF2-40B4-BE49-F238E27FC236}">
                    <a16:creationId xmlns:a16="http://schemas.microsoft.com/office/drawing/2014/main" id="{D5DD985E-3FCD-DE4C-B87D-BCB03D2EE9E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28890" y="2725735"/>
                <a:ext cx="195224" cy="20146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直线连接符 49">
                <a:extLst>
                  <a:ext uri="{FF2B5EF4-FFF2-40B4-BE49-F238E27FC236}">
                    <a16:creationId xmlns:a16="http://schemas.microsoft.com/office/drawing/2014/main" id="{DC6FC440-02FF-3545-B94F-1ADF8589CCA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130675" y="2720972"/>
                <a:ext cx="187089" cy="212573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B468F1FD-151A-844E-BA84-20733118D0DE}"/>
                </a:ext>
              </a:extLst>
            </p:cNvPr>
            <p:cNvGrpSpPr/>
            <p:nvPr/>
          </p:nvGrpSpPr>
          <p:grpSpPr>
            <a:xfrm>
              <a:off x="5368406" y="4228651"/>
              <a:ext cx="195224" cy="212573"/>
              <a:chOff x="4128890" y="2720972"/>
              <a:chExt cx="195224" cy="212573"/>
            </a:xfrm>
          </p:grpSpPr>
          <p:cxnSp>
            <p:nvCxnSpPr>
              <p:cNvPr id="47" name="直线连接符 46">
                <a:extLst>
                  <a:ext uri="{FF2B5EF4-FFF2-40B4-BE49-F238E27FC236}">
                    <a16:creationId xmlns:a16="http://schemas.microsoft.com/office/drawing/2014/main" id="{75A7E840-5EF8-0F4B-A5C2-CA409F040A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28890" y="2725735"/>
                <a:ext cx="195224" cy="20146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8" name="直线连接符 47">
                <a:extLst>
                  <a:ext uri="{FF2B5EF4-FFF2-40B4-BE49-F238E27FC236}">
                    <a16:creationId xmlns:a16="http://schemas.microsoft.com/office/drawing/2014/main" id="{08ABA325-3093-B249-9EFE-E6F60B11F4D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130675" y="2720972"/>
                <a:ext cx="187089" cy="212573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55" name="文本框 54">
            <a:extLst>
              <a:ext uri="{FF2B5EF4-FFF2-40B4-BE49-F238E27FC236}">
                <a16:creationId xmlns:a16="http://schemas.microsoft.com/office/drawing/2014/main" id="{63498CF1-3AFC-8B42-BC5F-803713445D1D}"/>
              </a:ext>
            </a:extLst>
          </p:cNvPr>
          <p:cNvSpPr txBox="1"/>
          <p:nvPr/>
        </p:nvSpPr>
        <p:spPr>
          <a:xfrm>
            <a:off x="17242567" y="9207491"/>
            <a:ext cx="1468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N passes</a:t>
            </a:r>
          </a:p>
        </p:txBody>
      </p:sp>
      <p:pic>
        <p:nvPicPr>
          <p:cNvPr id="135" name="图片 134">
            <a:extLst>
              <a:ext uri="{FF2B5EF4-FFF2-40B4-BE49-F238E27FC236}">
                <a16:creationId xmlns:a16="http://schemas.microsoft.com/office/drawing/2014/main" id="{92206ADA-7256-144F-BB3D-F586E67CF80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621497" y="8345918"/>
            <a:ext cx="12098270" cy="4222491"/>
          </a:xfrm>
          <a:prstGeom prst="rect">
            <a:avLst/>
          </a:prstGeom>
        </p:spPr>
      </p:pic>
      <p:pic>
        <p:nvPicPr>
          <p:cNvPr id="138" name="图片 137">
            <a:extLst>
              <a:ext uri="{FF2B5EF4-FFF2-40B4-BE49-F238E27FC236}">
                <a16:creationId xmlns:a16="http://schemas.microsoft.com/office/drawing/2014/main" id="{C65B9D02-B823-B14F-9F23-D8108445EFB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61734" y="22941388"/>
            <a:ext cx="5096986" cy="4192272"/>
          </a:xfrm>
          <a:prstGeom prst="rect">
            <a:avLst/>
          </a:prstGeom>
        </p:spPr>
      </p:pic>
      <p:sp>
        <p:nvSpPr>
          <p:cNvPr id="61" name="CuadroTexto 4">
            <a:extLst>
              <a:ext uri="{FF2B5EF4-FFF2-40B4-BE49-F238E27FC236}">
                <a16:creationId xmlns:a16="http://schemas.microsoft.com/office/drawing/2014/main" id="{C9470808-680E-2D46-A400-AC436725BBBB}"/>
              </a:ext>
            </a:extLst>
          </p:cNvPr>
          <p:cNvSpPr txBox="1"/>
          <p:nvPr/>
        </p:nvSpPr>
        <p:spPr>
          <a:xfrm>
            <a:off x="12876634" y="11969917"/>
            <a:ext cx="15832229" cy="699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41" indent="-57154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Computationally expensive, both need multiple inference passes compared with </a:t>
            </a:r>
            <a:r>
              <a:rPr lang="en-US" sz="3000" dirty="0" err="1">
                <a:latin typeface="Arial" panose="020B0604020202020204" pitchFamily="34" charset="0"/>
                <a:cs typeface="Arial" panose="020B0604020202020204" pitchFamily="34" charset="0"/>
              </a:rPr>
              <a:t>NeRF</a:t>
            </a: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40" name="组合 139">
            <a:extLst>
              <a:ext uri="{FF2B5EF4-FFF2-40B4-BE49-F238E27FC236}">
                <a16:creationId xmlns:a16="http://schemas.microsoft.com/office/drawing/2014/main" id="{36294AC0-28D8-2B4F-B85F-992BB9B8A669}"/>
              </a:ext>
            </a:extLst>
          </p:cNvPr>
          <p:cNvGrpSpPr/>
          <p:nvPr/>
        </p:nvGrpSpPr>
        <p:grpSpPr>
          <a:xfrm>
            <a:off x="35851015" y="1540044"/>
            <a:ext cx="5671250" cy="2246872"/>
            <a:chOff x="974126" y="369752"/>
            <a:chExt cx="5671250" cy="2246872"/>
          </a:xfrm>
        </p:grpSpPr>
        <p:pic>
          <p:nvPicPr>
            <p:cNvPr id="141" name="Picture 6" descr="Toggle navigation Inicio 100XCiencia.2 Objetivos Comités Patrocinadores  Programa Formulario de Registro Inscripción cerrada Participantes  Registrados Conferenciantes Centros SO / Unidades MM Localización Lugar de  la reunión Hoteles Alicante ...">
              <a:extLst>
                <a:ext uri="{FF2B5EF4-FFF2-40B4-BE49-F238E27FC236}">
                  <a16:creationId xmlns:a16="http://schemas.microsoft.com/office/drawing/2014/main" id="{A1441DEA-AF93-0C4A-801B-B0A26B58EC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4126" y="369752"/>
              <a:ext cx="5586195" cy="21599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2" name="图片 141">
              <a:extLst>
                <a:ext uri="{FF2B5EF4-FFF2-40B4-BE49-F238E27FC236}">
                  <a16:creationId xmlns:a16="http://schemas.microsoft.com/office/drawing/2014/main" id="{6A31E4D9-EE16-F442-A35A-643D3B2500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3634864" y="1865216"/>
              <a:ext cx="3010512" cy="751408"/>
            </a:xfrm>
            <a:prstGeom prst="rect">
              <a:avLst/>
            </a:prstGeom>
          </p:spPr>
        </p:pic>
      </p:grpSp>
      <p:pic>
        <p:nvPicPr>
          <p:cNvPr id="177" name="图片 176">
            <a:extLst>
              <a:ext uri="{FF2B5EF4-FFF2-40B4-BE49-F238E27FC236}">
                <a16:creationId xmlns:a16="http://schemas.microsoft.com/office/drawing/2014/main" id="{2F3F661E-C5D5-2142-968A-A57D7DC36C0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0929" y="9161181"/>
            <a:ext cx="2738620" cy="2738620"/>
          </a:xfrm>
          <a:prstGeom prst="rect">
            <a:avLst/>
          </a:prstGeom>
          <a:ln>
            <a:noFill/>
          </a:ln>
        </p:spPr>
      </p:pic>
      <p:pic>
        <p:nvPicPr>
          <p:cNvPr id="178" name="图片 177">
            <a:extLst>
              <a:ext uri="{FF2B5EF4-FFF2-40B4-BE49-F238E27FC236}">
                <a16:creationId xmlns:a16="http://schemas.microsoft.com/office/drawing/2014/main" id="{61F4F654-4523-F543-80AD-66024303D6A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9633" y="6075775"/>
            <a:ext cx="2738620" cy="2738620"/>
          </a:xfrm>
          <a:prstGeom prst="rect">
            <a:avLst/>
          </a:prstGeom>
          <a:ln>
            <a:noFill/>
          </a:ln>
        </p:spPr>
      </p:pic>
      <p:pic>
        <p:nvPicPr>
          <p:cNvPr id="179" name="图片 178">
            <a:extLst>
              <a:ext uri="{FF2B5EF4-FFF2-40B4-BE49-F238E27FC236}">
                <a16:creationId xmlns:a16="http://schemas.microsoft.com/office/drawing/2014/main" id="{2AF5D084-3B00-934E-8A5B-C68E68B1FDAD}"/>
              </a:ext>
            </a:extLst>
          </p:cNvPr>
          <p:cNvPicPr>
            <a:picLocks noChangeAspect="1"/>
          </p:cNvPicPr>
          <p:nvPr/>
        </p:nvPicPr>
        <p:blipFill>
          <a:blip r:embed="rId16">
            <a:alphaModFix/>
            <a:grayscl/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0509" y="9080335"/>
            <a:ext cx="2600105" cy="2600105"/>
          </a:xfrm>
          <a:prstGeom prst="rect">
            <a:avLst/>
          </a:prstGeom>
        </p:spPr>
      </p:pic>
      <p:sp>
        <p:nvSpPr>
          <p:cNvPr id="181" name="文本框 180">
            <a:extLst>
              <a:ext uri="{FF2B5EF4-FFF2-40B4-BE49-F238E27FC236}">
                <a16:creationId xmlns:a16="http://schemas.microsoft.com/office/drawing/2014/main" id="{E2721F09-E532-BD43-87BB-C294631D4C70}"/>
              </a:ext>
            </a:extLst>
          </p:cNvPr>
          <p:cNvSpPr txBox="1"/>
          <p:nvPr/>
        </p:nvSpPr>
        <p:spPr>
          <a:xfrm>
            <a:off x="12663542" y="5288074"/>
            <a:ext cx="36231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latin typeface="Arial" panose="020B0604020202020204" pitchFamily="34" charset="0"/>
                <a:cs typeface="Arial" panose="020B0604020202020204" pitchFamily="34" charset="0"/>
              </a:rPr>
              <a:t>(1) Deep-Ensembles</a:t>
            </a:r>
          </a:p>
        </p:txBody>
      </p:sp>
      <p:sp>
        <p:nvSpPr>
          <p:cNvPr id="182" name="文本框 181">
            <a:extLst>
              <a:ext uri="{FF2B5EF4-FFF2-40B4-BE49-F238E27FC236}">
                <a16:creationId xmlns:a16="http://schemas.microsoft.com/office/drawing/2014/main" id="{DC44D6B6-5289-BA45-977F-AEB0F6F1B269}"/>
              </a:ext>
            </a:extLst>
          </p:cNvPr>
          <p:cNvSpPr txBox="1"/>
          <p:nvPr/>
        </p:nvSpPr>
        <p:spPr>
          <a:xfrm>
            <a:off x="12668097" y="9005715"/>
            <a:ext cx="28023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latin typeface="Arial" panose="020B0604020202020204" pitchFamily="34" charset="0"/>
                <a:cs typeface="Arial" panose="020B0604020202020204" pitchFamily="34" charset="0"/>
              </a:rPr>
              <a:t>(2) MC-Dropout</a:t>
            </a:r>
          </a:p>
        </p:txBody>
      </p:sp>
      <p:cxnSp>
        <p:nvCxnSpPr>
          <p:cNvPr id="208" name="直线箭头连接符 207">
            <a:extLst>
              <a:ext uri="{FF2B5EF4-FFF2-40B4-BE49-F238E27FC236}">
                <a16:creationId xmlns:a16="http://schemas.microsoft.com/office/drawing/2014/main" id="{10FE4753-7794-0245-AAA6-44A9400EC89A}"/>
              </a:ext>
            </a:extLst>
          </p:cNvPr>
          <p:cNvCxnSpPr>
            <a:cxnSpLocks/>
          </p:cNvCxnSpPr>
          <p:nvPr/>
        </p:nvCxnSpPr>
        <p:spPr>
          <a:xfrm flipV="1">
            <a:off x="18892165" y="10600616"/>
            <a:ext cx="635607" cy="10147"/>
          </a:xfrm>
          <a:prstGeom prst="straightConnector1">
            <a:avLst/>
          </a:prstGeom>
          <a:ln w="381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0" name="组合 219">
            <a:extLst>
              <a:ext uri="{FF2B5EF4-FFF2-40B4-BE49-F238E27FC236}">
                <a16:creationId xmlns:a16="http://schemas.microsoft.com/office/drawing/2014/main" id="{0A777FF0-E679-2643-8BFF-2300B544B4CD}"/>
              </a:ext>
            </a:extLst>
          </p:cNvPr>
          <p:cNvGrpSpPr/>
          <p:nvPr/>
        </p:nvGrpSpPr>
        <p:grpSpPr>
          <a:xfrm>
            <a:off x="12880087" y="5713246"/>
            <a:ext cx="6171389" cy="3317707"/>
            <a:chOff x="12882134" y="5376308"/>
            <a:chExt cx="6171389" cy="3317707"/>
          </a:xfrm>
        </p:grpSpPr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9EDA747B-125A-004C-9459-50213966C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5862288" y="6480639"/>
              <a:ext cx="1383930" cy="1108846"/>
            </a:xfrm>
            <a:prstGeom prst="rect">
              <a:avLst/>
            </a:prstGeom>
          </p:spPr>
        </p:pic>
        <p:cxnSp>
          <p:nvCxnSpPr>
            <p:cNvPr id="24" name="直线箭头连接符 23">
              <a:extLst>
                <a:ext uri="{FF2B5EF4-FFF2-40B4-BE49-F238E27FC236}">
                  <a16:creationId xmlns:a16="http://schemas.microsoft.com/office/drawing/2014/main" id="{BABA46B7-8E73-B646-81CB-B369BCAD64E1}"/>
                </a:ext>
              </a:extLst>
            </p:cNvPr>
            <p:cNvCxnSpPr>
              <a:cxnSpLocks/>
            </p:cNvCxnSpPr>
            <p:nvPr/>
          </p:nvCxnSpPr>
          <p:spPr>
            <a:xfrm>
              <a:off x="15294164" y="8135655"/>
              <a:ext cx="548530" cy="0"/>
            </a:xfrm>
            <a:prstGeom prst="straightConnector1">
              <a:avLst/>
            </a:prstGeom>
            <a:ln w="38100">
              <a:solidFill>
                <a:srgbClr val="D468C3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2" name="图片 31">
              <a:extLst>
                <a:ext uri="{FF2B5EF4-FFF2-40B4-BE49-F238E27FC236}">
                  <a16:creationId xmlns:a16="http://schemas.microsoft.com/office/drawing/2014/main" id="{AC20BDD8-867D-7D44-8C95-4B446B1F6E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15840472" y="7594329"/>
              <a:ext cx="1410312" cy="1099487"/>
            </a:xfrm>
            <a:prstGeom prst="rect">
              <a:avLst/>
            </a:prstGeom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2B1B5911-6C98-9B4B-A721-98E6A8115E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26269" t="15952" r="48862"/>
            <a:stretch/>
          </p:blipFill>
          <p:spPr>
            <a:xfrm>
              <a:off x="12882134" y="6271078"/>
              <a:ext cx="2194560" cy="1743123"/>
            </a:xfrm>
            <a:prstGeom prst="rect">
              <a:avLst/>
            </a:prstGeom>
          </p:spPr>
        </p:pic>
        <p:cxnSp>
          <p:nvCxnSpPr>
            <p:cNvPr id="19" name="直线箭头连接符 18">
              <a:extLst>
                <a:ext uri="{FF2B5EF4-FFF2-40B4-BE49-F238E27FC236}">
                  <a16:creationId xmlns:a16="http://schemas.microsoft.com/office/drawing/2014/main" id="{4F0D6DE1-05A1-244D-9A3F-26843D6745E4}"/>
                </a:ext>
              </a:extLst>
            </p:cNvPr>
            <p:cNvCxnSpPr>
              <a:cxnSpLocks/>
            </p:cNvCxnSpPr>
            <p:nvPr/>
          </p:nvCxnSpPr>
          <p:spPr>
            <a:xfrm>
              <a:off x="15294164" y="5903552"/>
              <a:ext cx="548530" cy="0"/>
            </a:xfrm>
            <a:prstGeom prst="straightConnector1">
              <a:avLst/>
            </a:prstGeom>
            <a:ln w="38100">
              <a:solidFill>
                <a:srgbClr val="3C44E4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655465FD-CAA0-1347-8363-6C4BCA853B6A}"/>
                </a:ext>
              </a:extLst>
            </p:cNvPr>
            <p:cNvSpPr txBox="1"/>
            <p:nvPr/>
          </p:nvSpPr>
          <p:spPr>
            <a:xfrm>
              <a:off x="17218524" y="5383066"/>
              <a:ext cx="148630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dirty="0">
                  <a:latin typeface="Arial" panose="020B0604020202020204" pitchFamily="34" charset="0"/>
                  <a:cs typeface="Arial" panose="020B0604020202020204" pitchFamily="34" charset="0"/>
                </a:rPr>
                <a:t>N models</a:t>
              </a:r>
            </a:p>
          </p:txBody>
        </p:sp>
        <p:pic>
          <p:nvPicPr>
            <p:cNvPr id="31" name="图片 30">
              <a:extLst>
                <a:ext uri="{FF2B5EF4-FFF2-40B4-BE49-F238E27FC236}">
                  <a16:creationId xmlns:a16="http://schemas.microsoft.com/office/drawing/2014/main" id="{F463EE56-85E1-0344-B29A-EE0CA16372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15852047" y="5376308"/>
              <a:ext cx="1392568" cy="1112797"/>
            </a:xfrm>
            <a:prstGeom prst="rect">
              <a:avLst/>
            </a:prstGeom>
          </p:spPr>
        </p:pic>
        <p:cxnSp>
          <p:nvCxnSpPr>
            <p:cNvPr id="185" name="直线箭头连接符 184">
              <a:extLst>
                <a:ext uri="{FF2B5EF4-FFF2-40B4-BE49-F238E27FC236}">
                  <a16:creationId xmlns:a16="http://schemas.microsoft.com/office/drawing/2014/main" id="{AA1990D3-5A27-8942-8C7A-DF496A0754A2}"/>
                </a:ext>
              </a:extLst>
            </p:cNvPr>
            <p:cNvCxnSpPr>
              <a:cxnSpLocks/>
            </p:cNvCxnSpPr>
            <p:nvPr/>
          </p:nvCxnSpPr>
          <p:spPr>
            <a:xfrm>
              <a:off x="15294164" y="7035062"/>
              <a:ext cx="548530" cy="0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线箭头连接符 189">
              <a:extLst>
                <a:ext uri="{FF2B5EF4-FFF2-40B4-BE49-F238E27FC236}">
                  <a16:creationId xmlns:a16="http://schemas.microsoft.com/office/drawing/2014/main" id="{BF46EC9F-5A1C-3E46-99E9-6D22D50F57E2}"/>
                </a:ext>
              </a:extLst>
            </p:cNvPr>
            <p:cNvCxnSpPr>
              <a:cxnSpLocks/>
            </p:cNvCxnSpPr>
            <p:nvPr/>
          </p:nvCxnSpPr>
          <p:spPr>
            <a:xfrm>
              <a:off x="17337644" y="5932706"/>
              <a:ext cx="806269" cy="0"/>
            </a:xfrm>
            <a:prstGeom prst="straightConnector1">
              <a:avLst/>
            </a:prstGeom>
            <a:ln w="38100">
              <a:solidFill>
                <a:srgbClr val="3C44E4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线箭头连接符 191">
              <a:extLst>
                <a:ext uri="{FF2B5EF4-FFF2-40B4-BE49-F238E27FC236}">
                  <a16:creationId xmlns:a16="http://schemas.microsoft.com/office/drawing/2014/main" id="{5DF7D660-2F20-E141-835C-06054C839632}"/>
                </a:ext>
              </a:extLst>
            </p:cNvPr>
            <p:cNvCxnSpPr>
              <a:cxnSpLocks/>
            </p:cNvCxnSpPr>
            <p:nvPr/>
          </p:nvCxnSpPr>
          <p:spPr>
            <a:xfrm>
              <a:off x="18141020" y="5927347"/>
              <a:ext cx="912503" cy="887966"/>
            </a:xfrm>
            <a:prstGeom prst="straightConnector1">
              <a:avLst/>
            </a:prstGeom>
            <a:ln w="38100">
              <a:solidFill>
                <a:srgbClr val="3C44E4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线箭头连接符 194">
              <a:extLst>
                <a:ext uri="{FF2B5EF4-FFF2-40B4-BE49-F238E27FC236}">
                  <a16:creationId xmlns:a16="http://schemas.microsoft.com/office/drawing/2014/main" id="{E6D8B808-AED4-F941-8943-AE4020D7326D}"/>
                </a:ext>
              </a:extLst>
            </p:cNvPr>
            <p:cNvCxnSpPr>
              <a:cxnSpLocks/>
            </p:cNvCxnSpPr>
            <p:nvPr/>
          </p:nvCxnSpPr>
          <p:spPr>
            <a:xfrm>
              <a:off x="17336527" y="7052290"/>
              <a:ext cx="1716996" cy="0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线箭头连接符 196">
              <a:extLst>
                <a:ext uri="{FF2B5EF4-FFF2-40B4-BE49-F238E27FC236}">
                  <a16:creationId xmlns:a16="http://schemas.microsoft.com/office/drawing/2014/main" id="{FECE1DA7-E16D-9940-AA0E-B04D8A4848BF}"/>
                </a:ext>
              </a:extLst>
            </p:cNvPr>
            <p:cNvCxnSpPr>
              <a:cxnSpLocks/>
            </p:cNvCxnSpPr>
            <p:nvPr/>
          </p:nvCxnSpPr>
          <p:spPr>
            <a:xfrm>
              <a:off x="17336527" y="8146771"/>
              <a:ext cx="804493" cy="10237"/>
            </a:xfrm>
            <a:prstGeom prst="straightConnector1">
              <a:avLst/>
            </a:prstGeom>
            <a:ln w="38100">
              <a:solidFill>
                <a:srgbClr val="D468C3"/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线箭头连接符 198">
              <a:extLst>
                <a:ext uri="{FF2B5EF4-FFF2-40B4-BE49-F238E27FC236}">
                  <a16:creationId xmlns:a16="http://schemas.microsoft.com/office/drawing/2014/main" id="{800CFCEC-D493-3946-B53D-2E578D4DA2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41020" y="7296467"/>
              <a:ext cx="912503" cy="860541"/>
            </a:xfrm>
            <a:prstGeom prst="straightConnector1">
              <a:avLst/>
            </a:prstGeom>
            <a:ln w="38100">
              <a:solidFill>
                <a:srgbClr val="D468C3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7" name="矩形 206">
              <a:extLst>
                <a:ext uri="{FF2B5EF4-FFF2-40B4-BE49-F238E27FC236}">
                  <a16:creationId xmlns:a16="http://schemas.microsoft.com/office/drawing/2014/main" id="{6AA7106C-DE63-2548-AF62-3F2A22D00E70}"/>
                </a:ext>
              </a:extLst>
            </p:cNvPr>
            <p:cNvSpPr/>
            <p:nvPr/>
          </p:nvSpPr>
          <p:spPr>
            <a:xfrm>
              <a:off x="17244615" y="6611636"/>
              <a:ext cx="146867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altLang="zh-CN" sz="2400" dirty="0">
                  <a:latin typeface="Arial" panose="020B0604020202020204" pitchFamily="34" charset="0"/>
                  <a:cs typeface="Arial" panose="020B0604020202020204" pitchFamily="34" charset="0"/>
                </a:rPr>
                <a:t>N passes</a:t>
              </a:r>
              <a:endParaRPr lang="en-GB"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14" name="图片 213">
              <a:extLst>
                <a:ext uri="{FF2B5EF4-FFF2-40B4-BE49-F238E27FC236}">
                  <a16:creationId xmlns:a16="http://schemas.microsoft.com/office/drawing/2014/main" id="{9D9B74AF-379D-B44B-8296-704C9BAC55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5866447" y="6512538"/>
              <a:ext cx="1383930" cy="1108846"/>
            </a:xfrm>
            <a:prstGeom prst="rect">
              <a:avLst/>
            </a:prstGeom>
          </p:spPr>
        </p:pic>
        <p:pic>
          <p:nvPicPr>
            <p:cNvPr id="215" name="图片 214">
              <a:extLst>
                <a:ext uri="{FF2B5EF4-FFF2-40B4-BE49-F238E27FC236}">
                  <a16:creationId xmlns:a16="http://schemas.microsoft.com/office/drawing/2014/main" id="{3A3760FC-1367-BF41-A3C1-ECBCC6E6B7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15867629" y="7633442"/>
              <a:ext cx="1360397" cy="1060573"/>
            </a:xfrm>
            <a:prstGeom prst="rect">
              <a:avLst/>
            </a:prstGeom>
          </p:spPr>
        </p:pic>
        <p:cxnSp>
          <p:nvCxnSpPr>
            <p:cNvPr id="216" name="直线箭头连接符 215">
              <a:extLst>
                <a:ext uri="{FF2B5EF4-FFF2-40B4-BE49-F238E27FC236}">
                  <a16:creationId xmlns:a16="http://schemas.microsoft.com/office/drawing/2014/main" id="{E10A7A61-1812-6C4C-9882-F0937258AFBE}"/>
                </a:ext>
              </a:extLst>
            </p:cNvPr>
            <p:cNvCxnSpPr>
              <a:cxnSpLocks/>
            </p:cNvCxnSpPr>
            <p:nvPr/>
          </p:nvCxnSpPr>
          <p:spPr>
            <a:xfrm>
              <a:off x="15297465" y="8126134"/>
              <a:ext cx="556585" cy="6042"/>
            </a:xfrm>
            <a:prstGeom prst="straightConnector1">
              <a:avLst/>
            </a:prstGeom>
            <a:ln w="38100">
              <a:solidFill>
                <a:srgbClr val="D468C3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1" name="直线箭头连接符 220">
            <a:extLst>
              <a:ext uri="{FF2B5EF4-FFF2-40B4-BE49-F238E27FC236}">
                <a16:creationId xmlns:a16="http://schemas.microsoft.com/office/drawing/2014/main" id="{D91390D5-EF11-6F4F-BB9D-DE2A0139D1C4}"/>
              </a:ext>
            </a:extLst>
          </p:cNvPr>
          <p:cNvCxnSpPr>
            <a:cxnSpLocks/>
          </p:cNvCxnSpPr>
          <p:nvPr/>
        </p:nvCxnSpPr>
        <p:spPr>
          <a:xfrm>
            <a:off x="15106504" y="10582840"/>
            <a:ext cx="601741" cy="0"/>
          </a:xfrm>
          <a:prstGeom prst="straightConnector1">
            <a:avLst/>
          </a:prstGeom>
          <a:ln w="381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1" name="组合 250">
            <a:extLst>
              <a:ext uri="{FF2B5EF4-FFF2-40B4-BE49-F238E27FC236}">
                <a16:creationId xmlns:a16="http://schemas.microsoft.com/office/drawing/2014/main" id="{D1C838FB-DCD2-2F4F-BDF2-00F3F5C78EF3}"/>
              </a:ext>
            </a:extLst>
          </p:cNvPr>
          <p:cNvGrpSpPr/>
          <p:nvPr/>
        </p:nvGrpSpPr>
        <p:grpSpPr>
          <a:xfrm>
            <a:off x="24751093" y="7876107"/>
            <a:ext cx="4113824" cy="2259216"/>
            <a:chOff x="24727304" y="6553520"/>
            <a:chExt cx="4113824" cy="2259216"/>
          </a:xfrm>
        </p:grpSpPr>
        <p:cxnSp>
          <p:nvCxnSpPr>
            <p:cNvPr id="63" name="直线连接符 62">
              <a:extLst>
                <a:ext uri="{FF2B5EF4-FFF2-40B4-BE49-F238E27FC236}">
                  <a16:creationId xmlns:a16="http://schemas.microsoft.com/office/drawing/2014/main" id="{732031FF-52C4-4348-8375-C2467B8502B5}"/>
                </a:ext>
              </a:extLst>
            </p:cNvPr>
            <p:cNvCxnSpPr>
              <a:cxnSpLocks/>
            </p:cNvCxnSpPr>
            <p:nvPr/>
          </p:nvCxnSpPr>
          <p:spPr>
            <a:xfrm>
              <a:off x="24727304" y="6553520"/>
              <a:ext cx="395777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直线连接符 63">
              <a:extLst>
                <a:ext uri="{FF2B5EF4-FFF2-40B4-BE49-F238E27FC236}">
                  <a16:creationId xmlns:a16="http://schemas.microsoft.com/office/drawing/2014/main" id="{AF722671-4FAB-ED4D-A377-1B2061148720}"/>
                </a:ext>
              </a:extLst>
            </p:cNvPr>
            <p:cNvCxnSpPr>
              <a:cxnSpLocks/>
            </p:cNvCxnSpPr>
            <p:nvPr/>
          </p:nvCxnSpPr>
          <p:spPr>
            <a:xfrm>
              <a:off x="24751697" y="7235593"/>
              <a:ext cx="393338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直线连接符 64">
              <a:extLst>
                <a:ext uri="{FF2B5EF4-FFF2-40B4-BE49-F238E27FC236}">
                  <a16:creationId xmlns:a16="http://schemas.microsoft.com/office/drawing/2014/main" id="{0BEC2A09-C2A6-B241-9CCE-EC615587370B}"/>
                </a:ext>
              </a:extLst>
            </p:cNvPr>
            <p:cNvCxnSpPr>
              <a:cxnSpLocks/>
            </p:cNvCxnSpPr>
            <p:nvPr/>
          </p:nvCxnSpPr>
          <p:spPr>
            <a:xfrm>
              <a:off x="24759861" y="7983029"/>
              <a:ext cx="392521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6" name="直线连接符 65">
              <a:extLst>
                <a:ext uri="{FF2B5EF4-FFF2-40B4-BE49-F238E27FC236}">
                  <a16:creationId xmlns:a16="http://schemas.microsoft.com/office/drawing/2014/main" id="{E26E5152-7847-8E4D-BB3E-90C771CD7337}"/>
                </a:ext>
              </a:extLst>
            </p:cNvPr>
            <p:cNvCxnSpPr>
              <a:cxnSpLocks/>
            </p:cNvCxnSpPr>
            <p:nvPr/>
          </p:nvCxnSpPr>
          <p:spPr>
            <a:xfrm>
              <a:off x="24751697" y="8404953"/>
              <a:ext cx="3933381" cy="49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102AF166-784B-574F-927A-EB50FC4DE830}"/>
                </a:ext>
              </a:extLst>
            </p:cNvPr>
            <p:cNvSpPr txBox="1"/>
            <p:nvPr/>
          </p:nvSpPr>
          <p:spPr>
            <a:xfrm>
              <a:off x="25845819" y="6684949"/>
              <a:ext cx="10242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Models</a:t>
              </a:r>
            </a:p>
          </p:txBody>
        </p: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7996FD87-3ACD-8840-8083-7CFAEE051700}"/>
                </a:ext>
              </a:extLst>
            </p:cNvPr>
            <p:cNvSpPr txBox="1"/>
            <p:nvPr/>
          </p:nvSpPr>
          <p:spPr>
            <a:xfrm>
              <a:off x="26720249" y="6596205"/>
              <a:ext cx="103105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Forward</a:t>
              </a:r>
            </a:p>
            <a:p>
              <a:pPr algn="ctr"/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 pass</a:t>
              </a: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FF41A6FD-D9F0-4546-85FA-45A936EBBAB2}"/>
                </a:ext>
              </a:extLst>
            </p:cNvPr>
            <p:cNvSpPr txBox="1"/>
            <p:nvPr/>
          </p:nvSpPr>
          <p:spPr>
            <a:xfrm>
              <a:off x="24727304" y="8009574"/>
              <a:ext cx="14029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MC-dropout</a:t>
              </a: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87D6E5F2-849D-4247-8840-FA77804FCA06}"/>
                </a:ext>
              </a:extLst>
            </p:cNvPr>
            <p:cNvSpPr txBox="1"/>
            <p:nvPr/>
          </p:nvSpPr>
          <p:spPr>
            <a:xfrm>
              <a:off x="24727304" y="7305858"/>
              <a:ext cx="13260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Deep</a:t>
              </a:r>
            </a:p>
            <a:p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Ensembles</a:t>
              </a:r>
            </a:p>
          </p:txBody>
        </p: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88DDBA63-2FDC-1149-87FF-C8F533AB4FBC}"/>
                </a:ext>
              </a:extLst>
            </p:cNvPr>
            <p:cNvSpPr txBox="1"/>
            <p:nvPr/>
          </p:nvSpPr>
          <p:spPr>
            <a:xfrm>
              <a:off x="26187473" y="7417363"/>
              <a:ext cx="351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N</a:t>
              </a:r>
            </a:p>
          </p:txBody>
        </p:sp>
        <p:sp>
          <p:nvSpPr>
            <p:cNvPr id="72" name="文本框 71">
              <a:extLst>
                <a:ext uri="{FF2B5EF4-FFF2-40B4-BE49-F238E27FC236}">
                  <a16:creationId xmlns:a16="http://schemas.microsoft.com/office/drawing/2014/main" id="{0CFF2803-0199-3E48-891C-73A26B69EAA7}"/>
                </a:ext>
              </a:extLst>
            </p:cNvPr>
            <p:cNvSpPr txBox="1"/>
            <p:nvPr/>
          </p:nvSpPr>
          <p:spPr>
            <a:xfrm>
              <a:off x="27068901" y="7415601"/>
              <a:ext cx="351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N</a:t>
              </a:r>
            </a:p>
          </p:txBody>
        </p:sp>
        <p:sp>
          <p:nvSpPr>
            <p:cNvPr id="74" name="文本框 38">
              <a:extLst>
                <a:ext uri="{FF2B5EF4-FFF2-40B4-BE49-F238E27FC236}">
                  <a16:creationId xmlns:a16="http://schemas.microsoft.com/office/drawing/2014/main" id="{1020D9E3-AEF2-8747-B60F-24E3FEA38A89}"/>
                </a:ext>
              </a:extLst>
            </p:cNvPr>
            <p:cNvSpPr txBox="1"/>
            <p:nvPr/>
          </p:nvSpPr>
          <p:spPr>
            <a:xfrm>
              <a:off x="26204298" y="8005150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cxnSp>
          <p:nvCxnSpPr>
            <p:cNvPr id="75" name="直线连接符 74">
              <a:extLst>
                <a:ext uri="{FF2B5EF4-FFF2-40B4-BE49-F238E27FC236}">
                  <a16:creationId xmlns:a16="http://schemas.microsoft.com/office/drawing/2014/main" id="{4A32B6DE-4DF9-6A48-A690-3C7B4850A9FE}"/>
                </a:ext>
              </a:extLst>
            </p:cNvPr>
            <p:cNvCxnSpPr>
              <a:cxnSpLocks/>
            </p:cNvCxnSpPr>
            <p:nvPr/>
          </p:nvCxnSpPr>
          <p:spPr>
            <a:xfrm>
              <a:off x="24759861" y="8812736"/>
              <a:ext cx="392521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A11B3E2A-A2C6-5741-A92C-59FE0DD6217C}"/>
                </a:ext>
              </a:extLst>
            </p:cNvPr>
            <p:cNvSpPr txBox="1"/>
            <p:nvPr/>
          </p:nvSpPr>
          <p:spPr>
            <a:xfrm>
              <a:off x="24733806" y="8406760"/>
              <a:ext cx="1620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S-</a:t>
              </a:r>
              <a:r>
                <a:rPr lang="en-GB" dirty="0" err="1">
                  <a:latin typeface="Arial" panose="020B0604020202020204" pitchFamily="34" charset="0"/>
                  <a:cs typeface="Arial" panose="020B0604020202020204" pitchFamily="34" charset="0"/>
                </a:rPr>
                <a:t>NeRF</a:t>
              </a:r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(ours)</a:t>
              </a:r>
            </a:p>
          </p:txBody>
        </p:sp>
        <p:sp>
          <p:nvSpPr>
            <p:cNvPr id="77" name="文本框 76">
              <a:extLst>
                <a:ext uri="{FF2B5EF4-FFF2-40B4-BE49-F238E27FC236}">
                  <a16:creationId xmlns:a16="http://schemas.microsoft.com/office/drawing/2014/main" id="{87A83E31-3608-7641-87FD-AB771A41A1B2}"/>
                </a:ext>
              </a:extLst>
            </p:cNvPr>
            <p:cNvSpPr txBox="1"/>
            <p:nvPr/>
          </p:nvSpPr>
          <p:spPr>
            <a:xfrm>
              <a:off x="26219533" y="8424938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78" name="文本框 77">
              <a:extLst>
                <a:ext uri="{FF2B5EF4-FFF2-40B4-BE49-F238E27FC236}">
                  <a16:creationId xmlns:a16="http://schemas.microsoft.com/office/drawing/2014/main" id="{89D0DB6B-D262-7345-B8ED-ED6870BCE224}"/>
                </a:ext>
              </a:extLst>
            </p:cNvPr>
            <p:cNvSpPr txBox="1"/>
            <p:nvPr/>
          </p:nvSpPr>
          <p:spPr>
            <a:xfrm>
              <a:off x="27084931" y="8401904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79" name="文本框 78">
              <a:extLst>
                <a:ext uri="{FF2B5EF4-FFF2-40B4-BE49-F238E27FC236}">
                  <a16:creationId xmlns:a16="http://schemas.microsoft.com/office/drawing/2014/main" id="{ADD22796-E735-9140-BDDB-7A1596B8CE3F}"/>
                </a:ext>
              </a:extLst>
            </p:cNvPr>
            <p:cNvSpPr txBox="1"/>
            <p:nvPr/>
          </p:nvSpPr>
          <p:spPr>
            <a:xfrm>
              <a:off x="27566420" y="6609477"/>
              <a:ext cx="127470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Time </a:t>
              </a:r>
            </a:p>
            <a:p>
              <a:pPr algn="ctr"/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complexity</a:t>
              </a: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6A9A81D9-A98C-9C4E-ACC2-E1158AEB9BAC}"/>
                </a:ext>
              </a:extLst>
            </p:cNvPr>
            <p:cNvSpPr txBox="1"/>
            <p:nvPr/>
          </p:nvSpPr>
          <p:spPr>
            <a:xfrm>
              <a:off x="27068901" y="7996260"/>
              <a:ext cx="351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N</a:t>
              </a:r>
            </a:p>
          </p:txBody>
        </p:sp>
        <p:sp>
          <p:nvSpPr>
            <p:cNvPr id="80" name="文本框 79">
              <a:extLst>
                <a:ext uri="{FF2B5EF4-FFF2-40B4-BE49-F238E27FC236}">
                  <a16:creationId xmlns:a16="http://schemas.microsoft.com/office/drawing/2014/main" id="{08383DD3-899B-A642-93C3-83D5FC0CE05A}"/>
                </a:ext>
              </a:extLst>
            </p:cNvPr>
            <p:cNvSpPr txBox="1"/>
            <p:nvPr/>
          </p:nvSpPr>
          <p:spPr>
            <a:xfrm>
              <a:off x="27980891" y="8404182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81" name="文本框 80">
              <a:extLst>
                <a:ext uri="{FF2B5EF4-FFF2-40B4-BE49-F238E27FC236}">
                  <a16:creationId xmlns:a16="http://schemas.microsoft.com/office/drawing/2014/main" id="{CF87DEA2-C307-BE4D-BD64-542D6DBC0250}"/>
                </a:ext>
              </a:extLst>
            </p:cNvPr>
            <p:cNvSpPr txBox="1"/>
            <p:nvPr/>
          </p:nvSpPr>
          <p:spPr>
            <a:xfrm>
              <a:off x="27826347" y="7412724"/>
              <a:ext cx="6078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N*N</a:t>
              </a:r>
            </a:p>
          </p:txBody>
        </p:sp>
        <p:sp>
          <p:nvSpPr>
            <p:cNvPr id="82" name="文本框 81">
              <a:extLst>
                <a:ext uri="{FF2B5EF4-FFF2-40B4-BE49-F238E27FC236}">
                  <a16:creationId xmlns:a16="http://schemas.microsoft.com/office/drawing/2014/main" id="{E56C96A4-83B8-B34F-9E15-9D67845C3063}"/>
                </a:ext>
              </a:extLst>
            </p:cNvPr>
            <p:cNvSpPr txBox="1"/>
            <p:nvPr/>
          </p:nvSpPr>
          <p:spPr>
            <a:xfrm>
              <a:off x="27958749" y="8014865"/>
              <a:ext cx="351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latin typeface="Arial" panose="020B0604020202020204" pitchFamily="34" charset="0"/>
                  <a:cs typeface="Arial" panose="020B0604020202020204" pitchFamily="34" charset="0"/>
                </a:rPr>
                <a:t>N</a:t>
              </a:r>
            </a:p>
          </p:txBody>
        </p:sp>
      </p:grpSp>
      <p:sp>
        <p:nvSpPr>
          <p:cNvPr id="254" name="文本框 253">
            <a:extLst>
              <a:ext uri="{FF2B5EF4-FFF2-40B4-BE49-F238E27FC236}">
                <a16:creationId xmlns:a16="http://schemas.microsoft.com/office/drawing/2014/main" id="{3F477B27-0E49-9D40-B1E8-FE0E51B4D111}"/>
              </a:ext>
            </a:extLst>
          </p:cNvPr>
          <p:cNvSpPr txBox="1"/>
          <p:nvPr/>
        </p:nvSpPr>
        <p:spPr>
          <a:xfrm>
            <a:off x="19801800" y="5534220"/>
            <a:ext cx="1521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prediction</a:t>
            </a:r>
          </a:p>
        </p:txBody>
      </p:sp>
      <p:sp>
        <p:nvSpPr>
          <p:cNvPr id="264" name="CuadroTexto 4">
            <a:extLst>
              <a:ext uri="{FF2B5EF4-FFF2-40B4-BE49-F238E27FC236}">
                <a16:creationId xmlns:a16="http://schemas.microsoft.com/office/drawing/2014/main" id="{2623889D-3DDA-C648-A533-86E7969ECD31}"/>
              </a:ext>
            </a:extLst>
          </p:cNvPr>
          <p:cNvSpPr txBox="1"/>
          <p:nvPr/>
        </p:nvSpPr>
        <p:spPr>
          <a:xfrm>
            <a:off x="771556" y="14761554"/>
            <a:ext cx="10757047" cy="67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41" indent="-57154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For any 5D input, they get single estimate for density and color</a:t>
            </a:r>
          </a:p>
        </p:txBody>
      </p:sp>
      <p:sp>
        <p:nvSpPr>
          <p:cNvPr id="267" name="矩形 266">
            <a:extLst>
              <a:ext uri="{FF2B5EF4-FFF2-40B4-BE49-F238E27FC236}">
                <a16:creationId xmlns:a16="http://schemas.microsoft.com/office/drawing/2014/main" id="{E846FCC0-3437-9143-A194-0152588280EF}"/>
              </a:ext>
            </a:extLst>
          </p:cNvPr>
          <p:cNvSpPr/>
          <p:nvPr/>
        </p:nvSpPr>
        <p:spPr>
          <a:xfrm>
            <a:off x="810139" y="14387303"/>
            <a:ext cx="35012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noProof="1">
                <a:latin typeface="Arial" panose="020B0604020202020204" pitchFamily="34" charset="0"/>
                <a:cs typeface="Arial" panose="020B0604020202020204" pitchFamily="34" charset="0"/>
              </a:rPr>
              <a:t>Deterministic NeRF</a:t>
            </a:r>
          </a:p>
        </p:txBody>
      </p:sp>
      <p:sp>
        <p:nvSpPr>
          <p:cNvPr id="268" name="CuadroTexto 4">
            <a:extLst>
              <a:ext uri="{FF2B5EF4-FFF2-40B4-BE49-F238E27FC236}">
                <a16:creationId xmlns:a16="http://schemas.microsoft.com/office/drawing/2014/main" id="{37D09BBA-698B-164E-AB0C-BF83987619B4}"/>
              </a:ext>
            </a:extLst>
          </p:cNvPr>
          <p:cNvSpPr txBox="1"/>
          <p:nvPr/>
        </p:nvSpPr>
        <p:spPr>
          <a:xfrm>
            <a:off x="11825486" y="14772251"/>
            <a:ext cx="11641424" cy="658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41" indent="-57154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For any 5D input, we estimate 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distribution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for density and color</a:t>
            </a:r>
          </a:p>
        </p:txBody>
      </p:sp>
      <p:sp>
        <p:nvSpPr>
          <p:cNvPr id="269" name="矩形 268">
            <a:extLst>
              <a:ext uri="{FF2B5EF4-FFF2-40B4-BE49-F238E27FC236}">
                <a16:creationId xmlns:a16="http://schemas.microsoft.com/office/drawing/2014/main" id="{FFA7F9D0-AC79-0046-B675-DCB347758CA0}"/>
              </a:ext>
            </a:extLst>
          </p:cNvPr>
          <p:cNvSpPr/>
          <p:nvPr/>
        </p:nvSpPr>
        <p:spPr>
          <a:xfrm>
            <a:off x="11736604" y="14390527"/>
            <a:ext cx="304282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noProof="1">
                <a:latin typeface="Arial" panose="020B0604020202020204" pitchFamily="34" charset="0"/>
                <a:cs typeface="Arial" panose="020B0604020202020204" pitchFamily="34" charset="0"/>
              </a:rPr>
              <a:t>Stochastic NeRF</a:t>
            </a:r>
          </a:p>
        </p:txBody>
      </p:sp>
      <p:sp>
        <p:nvSpPr>
          <p:cNvPr id="275" name="矩形 274">
            <a:extLst>
              <a:ext uri="{FF2B5EF4-FFF2-40B4-BE49-F238E27FC236}">
                <a16:creationId xmlns:a16="http://schemas.microsoft.com/office/drawing/2014/main" id="{3943C7D2-9070-D64E-BCB3-D69FD5A4C14C}"/>
              </a:ext>
            </a:extLst>
          </p:cNvPr>
          <p:cNvSpPr/>
          <p:nvPr/>
        </p:nvSpPr>
        <p:spPr>
          <a:xfrm>
            <a:off x="818193" y="18172944"/>
            <a:ext cx="50994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noProof="1">
                <a:latin typeface="Arial" panose="020B0604020202020204" pitchFamily="34" charset="0"/>
                <a:cs typeface="Arial" panose="020B0604020202020204" pitchFamily="34" charset="0"/>
              </a:rPr>
              <a:t>Learning process by S-NeRF</a:t>
            </a:r>
          </a:p>
        </p:txBody>
      </p:sp>
      <p:sp>
        <p:nvSpPr>
          <p:cNvPr id="276" name="矩形 275">
            <a:extLst>
              <a:ext uri="{FF2B5EF4-FFF2-40B4-BE49-F238E27FC236}">
                <a16:creationId xmlns:a16="http://schemas.microsoft.com/office/drawing/2014/main" id="{E92AFD0D-2D10-5949-B84F-5F9CB4D7DB63}"/>
              </a:ext>
            </a:extLst>
          </p:cNvPr>
          <p:cNvSpPr/>
          <p:nvPr/>
        </p:nvSpPr>
        <p:spPr>
          <a:xfrm>
            <a:off x="1065555" y="26602817"/>
            <a:ext cx="7749130" cy="2597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41" indent="-571541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For each coordinate along a camera ray with direction, a neural network predicts the parameters of the </a:t>
            </a:r>
            <a:r>
              <a:rPr lang="en-GB" altLang="zh-CN" sz="2800" dirty="0" err="1">
                <a:latin typeface="Arial" panose="020B0604020202020204" pitchFamily="34" charset="0"/>
                <a:cs typeface="Arial" panose="020B0604020202020204" pitchFamily="34" charset="0"/>
              </a:rPr>
              <a:t>color</a:t>
            </a:r>
            <a:r>
              <a:rPr lang="en-GB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 and density distributions</a:t>
            </a:r>
          </a:p>
        </p:txBody>
      </p:sp>
      <p:sp>
        <p:nvSpPr>
          <p:cNvPr id="277" name="矩形 276">
            <a:extLst>
              <a:ext uri="{FF2B5EF4-FFF2-40B4-BE49-F238E27FC236}">
                <a16:creationId xmlns:a16="http://schemas.microsoft.com/office/drawing/2014/main" id="{C58EB8E5-9DEA-C347-9DEA-07B357290178}"/>
              </a:ext>
            </a:extLst>
          </p:cNvPr>
          <p:cNvSpPr/>
          <p:nvPr/>
        </p:nvSpPr>
        <p:spPr>
          <a:xfrm>
            <a:off x="9534817" y="26558576"/>
            <a:ext cx="6057397" cy="26108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41" indent="-571541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For each spatial-location, we sample and generate a set of radiance-density trajectories from the previous distributions</a:t>
            </a:r>
          </a:p>
        </p:txBody>
      </p:sp>
      <p:sp>
        <p:nvSpPr>
          <p:cNvPr id="279" name="矩形 278">
            <a:extLst>
              <a:ext uri="{FF2B5EF4-FFF2-40B4-BE49-F238E27FC236}">
                <a16:creationId xmlns:a16="http://schemas.microsoft.com/office/drawing/2014/main" id="{020C83D8-52D0-C04B-A815-E8F9ECA3DC95}"/>
              </a:ext>
            </a:extLst>
          </p:cNvPr>
          <p:cNvSpPr/>
          <p:nvPr/>
        </p:nvSpPr>
        <p:spPr>
          <a:xfrm>
            <a:off x="16093990" y="26558576"/>
            <a:ext cx="6467005" cy="3244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41" indent="-571541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GB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The volume rendering equations are then used to estimate the RGB values for each trajectory and compute the log-likelihood for a given pixel </a:t>
            </a:r>
            <a:r>
              <a:rPr lang="en-GB" altLang="zh-CN" sz="2800" dirty="0" err="1">
                <a:latin typeface="Arial" panose="020B0604020202020204" pitchFamily="34" charset="0"/>
                <a:cs typeface="Arial" panose="020B0604020202020204" pitchFamily="34" charset="0"/>
              </a:rPr>
              <a:t>color</a:t>
            </a:r>
            <a:endParaRPr lang="en-GB" altLang="zh-CN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80" name="Conector recto 90">
            <a:extLst>
              <a:ext uri="{FF2B5EF4-FFF2-40B4-BE49-F238E27FC236}">
                <a16:creationId xmlns:a16="http://schemas.microsoft.com/office/drawing/2014/main" id="{A0C774A6-8F1F-434E-8F8C-F4F63359EC13}"/>
              </a:ext>
            </a:extLst>
          </p:cNvPr>
          <p:cNvCxnSpPr>
            <a:cxnSpLocks/>
          </p:cNvCxnSpPr>
          <p:nvPr/>
        </p:nvCxnSpPr>
        <p:spPr>
          <a:xfrm>
            <a:off x="23264710" y="13539278"/>
            <a:ext cx="0" cy="16359796"/>
          </a:xfrm>
          <a:prstGeom prst="line">
            <a:avLst/>
          </a:prstGeom>
          <a:ln w="38100"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5" name="Conector recto 90">
            <a:extLst>
              <a:ext uri="{FF2B5EF4-FFF2-40B4-BE49-F238E27FC236}">
                <a16:creationId xmlns:a16="http://schemas.microsoft.com/office/drawing/2014/main" id="{2F9D95DF-77D6-6340-B469-7ED64D0DB0EA}"/>
              </a:ext>
            </a:extLst>
          </p:cNvPr>
          <p:cNvCxnSpPr>
            <a:cxnSpLocks/>
          </p:cNvCxnSpPr>
          <p:nvPr/>
        </p:nvCxnSpPr>
        <p:spPr>
          <a:xfrm>
            <a:off x="23264710" y="13568454"/>
            <a:ext cx="5917000" cy="0"/>
          </a:xfrm>
          <a:prstGeom prst="line">
            <a:avLst/>
          </a:prstGeom>
          <a:ln w="38100"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0" name="Conector recto 90">
            <a:extLst>
              <a:ext uri="{FF2B5EF4-FFF2-40B4-BE49-F238E27FC236}">
                <a16:creationId xmlns:a16="http://schemas.microsoft.com/office/drawing/2014/main" id="{80CCCEF2-7AC5-B64B-A99E-02082DD41679}"/>
              </a:ext>
            </a:extLst>
          </p:cNvPr>
          <p:cNvCxnSpPr>
            <a:cxnSpLocks/>
          </p:cNvCxnSpPr>
          <p:nvPr/>
        </p:nvCxnSpPr>
        <p:spPr>
          <a:xfrm>
            <a:off x="29181710" y="4470400"/>
            <a:ext cx="0" cy="9068878"/>
          </a:xfrm>
          <a:prstGeom prst="line">
            <a:avLst/>
          </a:prstGeom>
          <a:ln w="38100">
            <a:solidFill>
              <a:schemeClr val="tx1"/>
            </a:solidFill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3" name="Conector recto 90">
            <a:extLst>
              <a:ext uri="{FF2B5EF4-FFF2-40B4-BE49-F238E27FC236}">
                <a16:creationId xmlns:a16="http://schemas.microsoft.com/office/drawing/2014/main" id="{3CC061C3-A973-EB4D-B195-60FA81E79A2F}"/>
              </a:ext>
            </a:extLst>
          </p:cNvPr>
          <p:cNvCxnSpPr>
            <a:cxnSpLocks/>
          </p:cNvCxnSpPr>
          <p:nvPr/>
        </p:nvCxnSpPr>
        <p:spPr>
          <a:xfrm>
            <a:off x="29181710" y="4470400"/>
            <a:ext cx="13258188" cy="0"/>
          </a:xfrm>
          <a:prstGeom prst="line">
            <a:avLst/>
          </a:prstGeom>
          <a:ln w="38100">
            <a:solidFill>
              <a:schemeClr val="tx1"/>
            </a:solidFill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5" name="Conector recto 90">
            <a:extLst>
              <a:ext uri="{FF2B5EF4-FFF2-40B4-BE49-F238E27FC236}">
                <a16:creationId xmlns:a16="http://schemas.microsoft.com/office/drawing/2014/main" id="{8AAD3254-C68C-144B-A5FD-6FB75AAF1528}"/>
              </a:ext>
            </a:extLst>
          </p:cNvPr>
          <p:cNvCxnSpPr>
            <a:cxnSpLocks/>
          </p:cNvCxnSpPr>
          <p:nvPr/>
        </p:nvCxnSpPr>
        <p:spPr>
          <a:xfrm>
            <a:off x="42439898" y="4470400"/>
            <a:ext cx="28901" cy="25463293"/>
          </a:xfrm>
          <a:prstGeom prst="line">
            <a:avLst/>
          </a:prstGeom>
          <a:ln w="38100"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9" name="Conector recto 90">
            <a:extLst>
              <a:ext uri="{FF2B5EF4-FFF2-40B4-BE49-F238E27FC236}">
                <a16:creationId xmlns:a16="http://schemas.microsoft.com/office/drawing/2014/main" id="{E6F5C66C-4E17-4D40-8C9C-7ECA25EC9379}"/>
              </a:ext>
            </a:extLst>
          </p:cNvPr>
          <p:cNvCxnSpPr>
            <a:cxnSpLocks/>
          </p:cNvCxnSpPr>
          <p:nvPr/>
        </p:nvCxnSpPr>
        <p:spPr>
          <a:xfrm flipV="1">
            <a:off x="23252762" y="29899074"/>
            <a:ext cx="19187136" cy="7570"/>
          </a:xfrm>
          <a:prstGeom prst="line">
            <a:avLst/>
          </a:prstGeom>
          <a:ln w="38100"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1" name="CuadroTexto 57">
            <a:extLst>
              <a:ext uri="{FF2B5EF4-FFF2-40B4-BE49-F238E27FC236}">
                <a16:creationId xmlns:a16="http://schemas.microsoft.com/office/drawing/2014/main" id="{42A3B032-C6EC-6E4B-9C9F-7F0ED4711FDE}"/>
              </a:ext>
            </a:extLst>
          </p:cNvPr>
          <p:cNvSpPr txBox="1"/>
          <p:nvPr/>
        </p:nvSpPr>
        <p:spPr>
          <a:xfrm>
            <a:off x="29753072" y="5241650"/>
            <a:ext cx="11821398" cy="20982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41" indent="-57154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LLFF benchmark dataset (indoor &amp; outdoor scenes)</a:t>
            </a:r>
          </a:p>
          <a:p>
            <a:pPr marL="571541" indent="-571541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Evaluation Metrics on Uncertainty estimation </a:t>
            </a:r>
          </a:p>
          <a:p>
            <a:pPr marL="571541" indent="-571541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3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3" name="矩形 302">
            <a:extLst>
              <a:ext uri="{FF2B5EF4-FFF2-40B4-BE49-F238E27FC236}">
                <a16:creationId xmlns:a16="http://schemas.microsoft.com/office/drawing/2014/main" id="{D8C17A10-14CF-CE41-AC7B-DA27D207E67D}"/>
              </a:ext>
            </a:extLst>
          </p:cNvPr>
          <p:cNvSpPr/>
          <p:nvPr/>
        </p:nvSpPr>
        <p:spPr>
          <a:xfrm>
            <a:off x="35623430" y="6749487"/>
            <a:ext cx="6522402" cy="1391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000" dirty="0">
                <a:latin typeface="Arial" panose="020B0604020202020204" pitchFamily="34" charset="0"/>
                <a:cs typeface="Arial" panose="020B0604020202020204" pitchFamily="34" charset="0"/>
              </a:rPr>
              <a:t>Image quality (SSIM, LPIPS)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000" dirty="0">
                <a:latin typeface="Arial" panose="020B0604020202020204" pitchFamily="34" charset="0"/>
                <a:cs typeface="Arial" panose="020B0604020202020204" pitchFamily="34" charset="0"/>
              </a:rPr>
              <a:t>Rendering time</a:t>
            </a:r>
          </a:p>
        </p:txBody>
      </p:sp>
      <p:sp>
        <p:nvSpPr>
          <p:cNvPr id="304" name="矩形 303">
            <a:extLst>
              <a:ext uri="{FF2B5EF4-FFF2-40B4-BE49-F238E27FC236}">
                <a16:creationId xmlns:a16="http://schemas.microsoft.com/office/drawing/2014/main" id="{618234D8-5E23-B646-A9A1-B62ABD50CAB5}"/>
              </a:ext>
            </a:extLst>
          </p:cNvPr>
          <p:cNvSpPr/>
          <p:nvPr/>
        </p:nvSpPr>
        <p:spPr>
          <a:xfrm>
            <a:off x="29212596" y="6742200"/>
            <a:ext cx="6458036" cy="1405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000" dirty="0">
                <a:latin typeface="Arial" panose="020B0604020202020204" pitchFamily="34" charset="0"/>
                <a:cs typeface="Arial" panose="020B0604020202020204" pitchFamily="34" charset="0"/>
              </a:rPr>
              <a:t>Negative log-likelihood (NLL) 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3000" dirty="0">
                <a:latin typeface="Arial" panose="020B0604020202020204" pitchFamily="34" charset="0"/>
                <a:cs typeface="Arial" panose="020B0604020202020204" pitchFamily="34" charset="0"/>
              </a:rPr>
              <a:t>MSE-Uncertainty correlation</a:t>
            </a:r>
          </a:p>
        </p:txBody>
      </p:sp>
      <p:sp>
        <p:nvSpPr>
          <p:cNvPr id="305" name="Rectángulo 6">
            <a:extLst>
              <a:ext uri="{FF2B5EF4-FFF2-40B4-BE49-F238E27FC236}">
                <a16:creationId xmlns:a16="http://schemas.microsoft.com/office/drawing/2014/main" id="{3DF924C4-B20D-A44B-9C7B-DFD883041BF2}"/>
              </a:ext>
            </a:extLst>
          </p:cNvPr>
          <p:cNvSpPr/>
          <p:nvPr/>
        </p:nvSpPr>
        <p:spPr>
          <a:xfrm>
            <a:off x="35106209" y="8628445"/>
            <a:ext cx="1294957" cy="3862777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6" name="Rectángulo 6">
            <a:extLst>
              <a:ext uri="{FF2B5EF4-FFF2-40B4-BE49-F238E27FC236}">
                <a16:creationId xmlns:a16="http://schemas.microsoft.com/office/drawing/2014/main" id="{A5F71555-614A-8F44-A228-6DFA7B9249F5}"/>
              </a:ext>
            </a:extLst>
          </p:cNvPr>
          <p:cNvSpPr/>
          <p:nvPr/>
        </p:nvSpPr>
        <p:spPr>
          <a:xfrm>
            <a:off x="40343352" y="8644851"/>
            <a:ext cx="1294957" cy="3846372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8" name="Rectángulo 6">
            <a:extLst>
              <a:ext uri="{FF2B5EF4-FFF2-40B4-BE49-F238E27FC236}">
                <a16:creationId xmlns:a16="http://schemas.microsoft.com/office/drawing/2014/main" id="{C099437E-8031-6C4E-818A-227402D134C4}"/>
              </a:ext>
            </a:extLst>
          </p:cNvPr>
          <p:cNvSpPr/>
          <p:nvPr/>
        </p:nvSpPr>
        <p:spPr>
          <a:xfrm>
            <a:off x="32244925" y="14910523"/>
            <a:ext cx="1573192" cy="4054628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9" name="Rectángulo 6">
            <a:extLst>
              <a:ext uri="{FF2B5EF4-FFF2-40B4-BE49-F238E27FC236}">
                <a16:creationId xmlns:a16="http://schemas.microsoft.com/office/drawing/2014/main" id="{88E22E9D-7F99-A847-9E38-F7D6D254C387}"/>
              </a:ext>
            </a:extLst>
          </p:cNvPr>
          <p:cNvSpPr/>
          <p:nvPr/>
        </p:nvSpPr>
        <p:spPr>
          <a:xfrm>
            <a:off x="40505233" y="14887988"/>
            <a:ext cx="1480337" cy="4054628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13" name="图片 312">
            <a:extLst>
              <a:ext uri="{FF2B5EF4-FFF2-40B4-BE49-F238E27FC236}">
                <a16:creationId xmlns:a16="http://schemas.microsoft.com/office/drawing/2014/main" id="{59755510-402F-EE48-B4B2-7AED651724FE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3434130" y="21899632"/>
            <a:ext cx="13258185" cy="6380626"/>
          </a:xfrm>
          <a:prstGeom prst="rect">
            <a:avLst/>
          </a:prstGeom>
        </p:spPr>
      </p:pic>
      <p:sp>
        <p:nvSpPr>
          <p:cNvPr id="316" name="文本框 315">
            <a:extLst>
              <a:ext uri="{FF2B5EF4-FFF2-40B4-BE49-F238E27FC236}">
                <a16:creationId xmlns:a16="http://schemas.microsoft.com/office/drawing/2014/main" id="{272CFBEA-9392-EF45-90F9-58ACA43A9475}"/>
              </a:ext>
            </a:extLst>
          </p:cNvPr>
          <p:cNvSpPr txBox="1"/>
          <p:nvPr/>
        </p:nvSpPr>
        <p:spPr>
          <a:xfrm>
            <a:off x="23452934" y="19318519"/>
            <a:ext cx="1153889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000" dirty="0">
                <a:latin typeface="Arial" panose="020B0604020202020204" pitchFamily="34" charset="0"/>
                <a:cs typeface="Arial" panose="020B0604020202020204" pitchFamily="34" charset="0"/>
              </a:rPr>
              <a:t>Compared with current general methods:</a:t>
            </a:r>
          </a:p>
          <a:p>
            <a:endParaRPr lang="en-GB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>
              <a:buFont typeface="系统字体常规体"/>
              <a:buChar char="○"/>
            </a:pPr>
            <a:r>
              <a:rPr lang="en-GB" sz="3000" dirty="0">
                <a:latin typeface="Arial" panose="020B0604020202020204" pitchFamily="34" charset="0"/>
                <a:cs typeface="Arial" panose="020B0604020202020204" pitchFamily="34" charset="0"/>
              </a:rPr>
              <a:t>Better uncertainty estimation performance (</a:t>
            </a:r>
            <a:r>
              <a:rPr lang="en-GB" sz="30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</a:t>
            </a:r>
            <a:r>
              <a:rPr lang="en-GB" sz="3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914400" lvl="1" indent="-457200">
              <a:buFont typeface="系统字体常规体"/>
              <a:buChar char="○"/>
            </a:pPr>
            <a:endParaRPr lang="en-GB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>
              <a:buFont typeface="系统字体常规体"/>
              <a:buChar char="○"/>
            </a:pPr>
            <a:r>
              <a:rPr lang="en-US" altLang="zh-CN" sz="3000" dirty="0">
                <a:latin typeface="Arial" panose="020B0604020202020204" pitchFamily="34" charset="0"/>
                <a:cs typeface="Arial" panose="020B0604020202020204" pitchFamily="34" charset="0"/>
              </a:rPr>
              <a:t>Estimated uncertainty correlate better to predicted error (</a:t>
            </a:r>
            <a:r>
              <a:rPr lang="en-US" altLang="zh-CN" sz="30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</a:t>
            </a:r>
            <a:r>
              <a:rPr lang="en-US" altLang="zh-CN" sz="3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317" name="矩形 316">
            <a:extLst>
              <a:ext uri="{FF2B5EF4-FFF2-40B4-BE49-F238E27FC236}">
                <a16:creationId xmlns:a16="http://schemas.microsoft.com/office/drawing/2014/main" id="{B5DFABB3-30CB-F041-ADBD-0871081BC652}"/>
              </a:ext>
            </a:extLst>
          </p:cNvPr>
          <p:cNvSpPr/>
          <p:nvPr/>
        </p:nvSpPr>
        <p:spPr>
          <a:xfrm>
            <a:off x="35081139" y="20246718"/>
            <a:ext cx="737979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系统字体常规体"/>
              <a:buChar char="○"/>
            </a:pPr>
            <a:r>
              <a:rPr lang="en-US" altLang="zh-CN" sz="3000" dirty="0">
                <a:latin typeface="Arial" panose="020B0604020202020204" pitchFamily="34" charset="0"/>
                <a:cs typeface="Arial" panose="020B0604020202020204" pitchFamily="34" charset="0"/>
              </a:rPr>
              <a:t>Comparable image quality (</a:t>
            </a:r>
            <a:r>
              <a:rPr lang="en-US" altLang="zh-CN" sz="30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blue</a:t>
            </a:r>
            <a:r>
              <a:rPr lang="en-US" altLang="zh-CN" sz="3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en-GB" altLang="zh-CN" sz="3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914400" lvl="1" indent="-457200">
              <a:buFont typeface="系统字体常规体"/>
              <a:buChar char="○"/>
            </a:pPr>
            <a:endParaRPr lang="en-GB" altLang="zh-CN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>
              <a:buFont typeface="系统字体常规体"/>
              <a:buChar char="○"/>
            </a:pPr>
            <a:r>
              <a:rPr lang="en-GB" altLang="zh-CN" sz="3000" dirty="0">
                <a:latin typeface="Arial" panose="020B0604020202020204" pitchFamily="34" charset="0"/>
                <a:cs typeface="Arial" panose="020B0604020202020204" pitchFamily="34" charset="0"/>
              </a:rPr>
              <a:t>Less rendering time (</a:t>
            </a:r>
            <a:r>
              <a:rPr lang="en-GB" altLang="zh-CN" sz="30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green</a:t>
            </a:r>
            <a:r>
              <a:rPr lang="en-GB" altLang="zh-CN" sz="3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318" name="矩形 317">
            <a:extLst>
              <a:ext uri="{FF2B5EF4-FFF2-40B4-BE49-F238E27FC236}">
                <a16:creationId xmlns:a16="http://schemas.microsoft.com/office/drawing/2014/main" id="{A3AB83BC-6298-0543-BDDF-2B547FAC7E4F}"/>
              </a:ext>
            </a:extLst>
          </p:cNvPr>
          <p:cNvSpPr/>
          <p:nvPr/>
        </p:nvSpPr>
        <p:spPr>
          <a:xfrm>
            <a:off x="23984842" y="28351002"/>
            <a:ext cx="1345553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系统字体常规体"/>
              <a:buChar char="○"/>
            </a:pPr>
            <a:r>
              <a:rPr lang="en-GB" altLang="zh-CN" sz="3000" dirty="0">
                <a:latin typeface="Arial" panose="020B0604020202020204" pitchFamily="34" charset="0"/>
                <a:cs typeface="Arial" panose="020B0604020202020204" pitchFamily="34" charset="0"/>
              </a:rPr>
              <a:t>Correctly estimate uncertainty for </a:t>
            </a:r>
            <a:r>
              <a:rPr lang="en-GB" altLang="zh-CN" sz="3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unobserved region</a:t>
            </a:r>
          </a:p>
          <a:p>
            <a:pPr marL="914400" lvl="1" indent="-457200">
              <a:buFont typeface="系统字体常规体"/>
              <a:buChar char="○"/>
            </a:pPr>
            <a:endParaRPr lang="en-GB" altLang="zh-CN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>
              <a:buFont typeface="系统字体常规体"/>
              <a:buChar char="○"/>
            </a:pPr>
            <a:r>
              <a:rPr lang="en-US" altLang="zh-CN" sz="3000" dirty="0">
                <a:latin typeface="Arial" panose="020B0604020202020204" pitchFamily="34" charset="0"/>
                <a:cs typeface="Arial" panose="020B0604020202020204" pitchFamily="34" charset="0"/>
              </a:rPr>
              <a:t>Estimate uncertainty for 3D geometry such as Depth-Uncertainty </a:t>
            </a:r>
          </a:p>
        </p:txBody>
      </p:sp>
      <p:sp>
        <p:nvSpPr>
          <p:cNvPr id="321" name="椭圆 320">
            <a:extLst>
              <a:ext uri="{FF2B5EF4-FFF2-40B4-BE49-F238E27FC236}">
                <a16:creationId xmlns:a16="http://schemas.microsoft.com/office/drawing/2014/main" id="{73B88490-867F-3D46-A24E-916D70ACF981}"/>
              </a:ext>
            </a:extLst>
          </p:cNvPr>
          <p:cNvSpPr/>
          <p:nvPr/>
        </p:nvSpPr>
        <p:spPr>
          <a:xfrm>
            <a:off x="35161255" y="21762833"/>
            <a:ext cx="501114" cy="2097499"/>
          </a:xfrm>
          <a:prstGeom prst="ellipse">
            <a:avLst/>
          </a:prstGeom>
          <a:noFill/>
          <a:ln w="57150">
            <a:solidFill>
              <a:schemeClr val="accent2"/>
            </a:solidFill>
            <a:prstDash val="sysDash"/>
            <a:extLst>
              <a:ext uri="{C807C97D-BFC1-408E-A445-0C87EB9F89A2}">
                <ask:lineSketchStyleProps xmlns:ask="http://schemas.microsoft.com/office/drawing/2018/sketchyshapes"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2" name="椭圆 321">
            <a:extLst>
              <a:ext uri="{FF2B5EF4-FFF2-40B4-BE49-F238E27FC236}">
                <a16:creationId xmlns:a16="http://schemas.microsoft.com/office/drawing/2014/main" id="{EF88AB6E-F777-9D4C-8761-92C7D56C48C8}"/>
              </a:ext>
            </a:extLst>
          </p:cNvPr>
          <p:cNvSpPr/>
          <p:nvPr/>
        </p:nvSpPr>
        <p:spPr>
          <a:xfrm>
            <a:off x="35169518" y="23903989"/>
            <a:ext cx="501114" cy="2003140"/>
          </a:xfrm>
          <a:prstGeom prst="ellipse">
            <a:avLst/>
          </a:prstGeom>
          <a:noFill/>
          <a:ln w="57150">
            <a:solidFill>
              <a:schemeClr val="accent2"/>
            </a:solidFill>
            <a:prstDash val="sysDash"/>
            <a:extLst>
              <a:ext uri="{C807C97D-BFC1-408E-A445-0C87EB9F89A2}">
                <ask:lineSketchStyleProps xmlns:ask="http://schemas.microsoft.com/office/drawing/2018/sketchyshapes"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3" name="椭圆 322">
            <a:extLst>
              <a:ext uri="{FF2B5EF4-FFF2-40B4-BE49-F238E27FC236}">
                <a16:creationId xmlns:a16="http://schemas.microsoft.com/office/drawing/2014/main" id="{A9AEA630-3952-7746-AF6E-700FF19CFECA}"/>
              </a:ext>
            </a:extLst>
          </p:cNvPr>
          <p:cNvSpPr/>
          <p:nvPr/>
        </p:nvSpPr>
        <p:spPr>
          <a:xfrm>
            <a:off x="35169518" y="25890234"/>
            <a:ext cx="501114" cy="2003140"/>
          </a:xfrm>
          <a:prstGeom prst="ellipse">
            <a:avLst/>
          </a:prstGeom>
          <a:noFill/>
          <a:ln w="57150">
            <a:solidFill>
              <a:schemeClr val="accent2"/>
            </a:solidFill>
            <a:prstDash val="sysDash"/>
            <a:extLst>
              <a:ext uri="{C807C97D-BFC1-408E-A445-0C87EB9F89A2}">
                <ask:lineSketchStyleProps xmlns:ask="http://schemas.microsoft.com/office/drawing/2018/sketchyshapes"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3320A15-A63F-4D41-BB52-89FF8B98A824}"/>
              </a:ext>
            </a:extLst>
          </p:cNvPr>
          <p:cNvSpPr txBox="1"/>
          <p:nvPr/>
        </p:nvSpPr>
        <p:spPr>
          <a:xfrm>
            <a:off x="977443" y="5519872"/>
            <a:ext cx="1947969" cy="577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Input images</a:t>
            </a:r>
          </a:p>
        </p:txBody>
      </p:sp>
      <p:sp>
        <p:nvSpPr>
          <p:cNvPr id="116" name="文本框 115">
            <a:extLst>
              <a:ext uri="{FF2B5EF4-FFF2-40B4-BE49-F238E27FC236}">
                <a16:creationId xmlns:a16="http://schemas.microsoft.com/office/drawing/2014/main" id="{CF6F81C0-0C5E-0646-91E0-0AB2473C7E4C}"/>
              </a:ext>
            </a:extLst>
          </p:cNvPr>
          <p:cNvSpPr txBox="1"/>
          <p:nvPr/>
        </p:nvSpPr>
        <p:spPr>
          <a:xfrm>
            <a:off x="4253253" y="5578468"/>
            <a:ext cx="2289409" cy="577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Optimize </a:t>
            </a:r>
            <a:r>
              <a:rPr lang="en-GB" sz="2400" dirty="0" err="1">
                <a:latin typeface="Arial" panose="020B0604020202020204" pitchFamily="34" charset="0"/>
                <a:cs typeface="Arial" panose="020B0604020202020204" pitchFamily="34" charset="0"/>
              </a:rPr>
              <a:t>NeRF</a:t>
            </a: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8" name="文本框 117">
            <a:extLst>
              <a:ext uri="{FF2B5EF4-FFF2-40B4-BE49-F238E27FC236}">
                <a16:creationId xmlns:a16="http://schemas.microsoft.com/office/drawing/2014/main" id="{CC15FABB-0CB9-6F44-9277-62F125F530FB}"/>
              </a:ext>
            </a:extLst>
          </p:cNvPr>
          <p:cNvSpPr txBox="1"/>
          <p:nvPr/>
        </p:nvSpPr>
        <p:spPr>
          <a:xfrm>
            <a:off x="8067658" y="5578101"/>
            <a:ext cx="2874505" cy="577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Render novel views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BDC9452-643C-AE47-8D8C-2B5A61ED0B93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146117" y="15431086"/>
            <a:ext cx="10397475" cy="1797095"/>
          </a:xfrm>
          <a:prstGeom prst="rect">
            <a:avLst/>
          </a:prstGeom>
        </p:spPr>
      </p:pic>
      <p:sp>
        <p:nvSpPr>
          <p:cNvPr id="130" name="右大括号 129">
            <a:extLst>
              <a:ext uri="{FF2B5EF4-FFF2-40B4-BE49-F238E27FC236}">
                <a16:creationId xmlns:a16="http://schemas.microsoft.com/office/drawing/2014/main" id="{91217591-6E80-EB47-9E58-1FDC6A7A6D7B}"/>
              </a:ext>
            </a:extLst>
          </p:cNvPr>
          <p:cNvSpPr/>
          <p:nvPr/>
        </p:nvSpPr>
        <p:spPr>
          <a:xfrm rot="5400000">
            <a:off x="2338164" y="15843684"/>
            <a:ext cx="187450" cy="142140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1" name="右大括号 130">
            <a:extLst>
              <a:ext uri="{FF2B5EF4-FFF2-40B4-BE49-F238E27FC236}">
                <a16:creationId xmlns:a16="http://schemas.microsoft.com/office/drawing/2014/main" id="{4B2FB0A4-0DC3-8142-B41F-0070AB48DB78}"/>
              </a:ext>
            </a:extLst>
          </p:cNvPr>
          <p:cNvSpPr/>
          <p:nvPr/>
        </p:nvSpPr>
        <p:spPr>
          <a:xfrm rot="5400000">
            <a:off x="3740898" y="16055845"/>
            <a:ext cx="173564" cy="101096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2" name="文本框 131">
            <a:extLst>
              <a:ext uri="{FF2B5EF4-FFF2-40B4-BE49-F238E27FC236}">
                <a16:creationId xmlns:a16="http://schemas.microsoft.com/office/drawing/2014/main" id="{DC34F8BD-DE2F-9A47-9D70-D6A41C97A7CC}"/>
              </a:ext>
            </a:extLst>
          </p:cNvPr>
          <p:cNvSpPr txBox="1"/>
          <p:nvPr/>
        </p:nvSpPr>
        <p:spPr>
          <a:xfrm>
            <a:off x="1825602" y="16765242"/>
            <a:ext cx="12474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Spatial </a:t>
            </a:r>
          </a:p>
          <a:p>
            <a:pPr algn="ctr"/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location</a:t>
            </a:r>
          </a:p>
        </p:txBody>
      </p:sp>
      <p:sp>
        <p:nvSpPr>
          <p:cNvPr id="133" name="文本框 132">
            <a:extLst>
              <a:ext uri="{FF2B5EF4-FFF2-40B4-BE49-F238E27FC236}">
                <a16:creationId xmlns:a16="http://schemas.microsoft.com/office/drawing/2014/main" id="{0F3053AF-8063-A844-A823-4343EFE0F8D3}"/>
              </a:ext>
            </a:extLst>
          </p:cNvPr>
          <p:cNvSpPr txBox="1"/>
          <p:nvPr/>
        </p:nvSpPr>
        <p:spPr>
          <a:xfrm>
            <a:off x="3164666" y="16764064"/>
            <a:ext cx="1350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direction</a:t>
            </a:r>
          </a:p>
        </p:txBody>
      </p:sp>
      <p:sp>
        <p:nvSpPr>
          <p:cNvPr id="139" name="右大括号 138">
            <a:extLst>
              <a:ext uri="{FF2B5EF4-FFF2-40B4-BE49-F238E27FC236}">
                <a16:creationId xmlns:a16="http://schemas.microsoft.com/office/drawing/2014/main" id="{2A47A29E-FEEA-8941-9EE3-06CF807299AA}"/>
              </a:ext>
            </a:extLst>
          </p:cNvPr>
          <p:cNvSpPr/>
          <p:nvPr/>
        </p:nvSpPr>
        <p:spPr>
          <a:xfrm rot="5400000">
            <a:off x="9464846" y="15823119"/>
            <a:ext cx="187450" cy="1487772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3" name="文本框 142">
            <a:extLst>
              <a:ext uri="{FF2B5EF4-FFF2-40B4-BE49-F238E27FC236}">
                <a16:creationId xmlns:a16="http://schemas.microsoft.com/office/drawing/2014/main" id="{3D6AE225-4C74-DD4D-9382-65530E97A9C4}"/>
              </a:ext>
            </a:extLst>
          </p:cNvPr>
          <p:cNvSpPr txBox="1"/>
          <p:nvPr/>
        </p:nvSpPr>
        <p:spPr>
          <a:xfrm>
            <a:off x="9132011" y="16716369"/>
            <a:ext cx="853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 err="1">
                <a:latin typeface="Arial" panose="020B0604020202020204" pitchFamily="34" charset="0"/>
                <a:cs typeface="Arial" panose="020B0604020202020204" pitchFamily="34" charset="0"/>
              </a:rPr>
              <a:t>color</a:t>
            </a: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4" name="右大括号 143">
            <a:extLst>
              <a:ext uri="{FF2B5EF4-FFF2-40B4-BE49-F238E27FC236}">
                <a16:creationId xmlns:a16="http://schemas.microsoft.com/office/drawing/2014/main" id="{5D2A6806-C4A8-DF41-91C1-625E66AD1573}"/>
              </a:ext>
            </a:extLst>
          </p:cNvPr>
          <p:cNvSpPr/>
          <p:nvPr/>
        </p:nvSpPr>
        <p:spPr>
          <a:xfrm rot="5400000">
            <a:off x="10672616" y="16253966"/>
            <a:ext cx="173564" cy="612192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5" name="文本框 144">
            <a:extLst>
              <a:ext uri="{FF2B5EF4-FFF2-40B4-BE49-F238E27FC236}">
                <a16:creationId xmlns:a16="http://schemas.microsoft.com/office/drawing/2014/main" id="{66594285-3382-D343-A3D4-3D76EBEE2D3E}"/>
              </a:ext>
            </a:extLst>
          </p:cNvPr>
          <p:cNvSpPr txBox="1"/>
          <p:nvPr/>
        </p:nvSpPr>
        <p:spPr>
          <a:xfrm>
            <a:off x="10178577" y="16713857"/>
            <a:ext cx="11608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density</a:t>
            </a:r>
          </a:p>
        </p:txBody>
      </p:sp>
      <p:sp>
        <p:nvSpPr>
          <p:cNvPr id="146" name="右大括号 145">
            <a:extLst>
              <a:ext uri="{FF2B5EF4-FFF2-40B4-BE49-F238E27FC236}">
                <a16:creationId xmlns:a16="http://schemas.microsoft.com/office/drawing/2014/main" id="{439D7E8E-1430-464D-B092-72212539E0DD}"/>
              </a:ext>
            </a:extLst>
          </p:cNvPr>
          <p:cNvSpPr/>
          <p:nvPr/>
        </p:nvSpPr>
        <p:spPr>
          <a:xfrm rot="5400000">
            <a:off x="20217818" y="15548142"/>
            <a:ext cx="183467" cy="1901416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7" name="文本框 146">
            <a:extLst>
              <a:ext uri="{FF2B5EF4-FFF2-40B4-BE49-F238E27FC236}">
                <a16:creationId xmlns:a16="http://schemas.microsoft.com/office/drawing/2014/main" id="{EDA702A8-73C1-6D44-A1C3-FBC5B97ED744}"/>
              </a:ext>
            </a:extLst>
          </p:cNvPr>
          <p:cNvSpPr txBox="1"/>
          <p:nvPr/>
        </p:nvSpPr>
        <p:spPr>
          <a:xfrm>
            <a:off x="19493887" y="16581919"/>
            <a:ext cx="16754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 err="1">
                <a:latin typeface="Arial" panose="020B0604020202020204" pitchFamily="34" charset="0"/>
                <a:cs typeface="Arial" panose="020B0604020202020204" pitchFamily="34" charset="0"/>
              </a:rPr>
              <a:t>color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distribution</a:t>
            </a:r>
          </a:p>
        </p:txBody>
      </p:sp>
      <p:sp>
        <p:nvSpPr>
          <p:cNvPr id="148" name="右大括号 147">
            <a:extLst>
              <a:ext uri="{FF2B5EF4-FFF2-40B4-BE49-F238E27FC236}">
                <a16:creationId xmlns:a16="http://schemas.microsoft.com/office/drawing/2014/main" id="{B97DE34A-5AD0-F94B-84BF-451EB1436974}"/>
              </a:ext>
            </a:extLst>
          </p:cNvPr>
          <p:cNvSpPr/>
          <p:nvPr/>
        </p:nvSpPr>
        <p:spPr>
          <a:xfrm rot="5400000">
            <a:off x="22096277" y="15946883"/>
            <a:ext cx="183469" cy="1124063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文本框 148">
            <a:extLst>
              <a:ext uri="{FF2B5EF4-FFF2-40B4-BE49-F238E27FC236}">
                <a16:creationId xmlns:a16="http://schemas.microsoft.com/office/drawing/2014/main" id="{08BC25C3-55BC-3C4A-93BB-DB5F99841784}"/>
              </a:ext>
            </a:extLst>
          </p:cNvPr>
          <p:cNvSpPr txBox="1"/>
          <p:nvPr/>
        </p:nvSpPr>
        <p:spPr>
          <a:xfrm>
            <a:off x="21339841" y="16592428"/>
            <a:ext cx="16754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density </a:t>
            </a:r>
          </a:p>
          <a:p>
            <a:pPr algn="ctr"/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distribution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50789B2-40C6-454B-AAD1-2D5F8DB27B58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9732904" y="12802393"/>
            <a:ext cx="11410903" cy="1145429"/>
          </a:xfrm>
          <a:prstGeom prst="rect">
            <a:avLst/>
          </a:prstGeom>
        </p:spPr>
      </p:pic>
      <p:sp>
        <p:nvSpPr>
          <p:cNvPr id="307" name="Rectángulo 6">
            <a:extLst>
              <a:ext uri="{FF2B5EF4-FFF2-40B4-BE49-F238E27FC236}">
                <a16:creationId xmlns:a16="http://schemas.microsoft.com/office/drawing/2014/main" id="{3DF924C4-B20D-A44B-9C7B-DFD883041BF2}"/>
              </a:ext>
            </a:extLst>
          </p:cNvPr>
          <p:cNvSpPr/>
          <p:nvPr/>
        </p:nvSpPr>
        <p:spPr>
          <a:xfrm>
            <a:off x="39563810" y="12902232"/>
            <a:ext cx="1594447" cy="1025663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3DE6ED32-E1A4-F941-A949-49119ED035D5}"/>
              </a:ext>
            </a:extLst>
          </p:cNvPr>
          <p:cNvGrpSpPr/>
          <p:nvPr/>
        </p:nvGrpSpPr>
        <p:grpSpPr>
          <a:xfrm>
            <a:off x="38040296" y="27893374"/>
            <a:ext cx="2581954" cy="924382"/>
            <a:chOff x="37559772" y="27425220"/>
            <a:chExt cx="2581954" cy="924382"/>
          </a:xfrm>
        </p:grpSpPr>
        <p:sp>
          <p:nvSpPr>
            <p:cNvPr id="136" name="椭圆 135">
              <a:extLst>
                <a:ext uri="{FF2B5EF4-FFF2-40B4-BE49-F238E27FC236}">
                  <a16:creationId xmlns:a16="http://schemas.microsoft.com/office/drawing/2014/main" id="{21E62ADE-6822-1F47-B067-78433F772E31}"/>
                </a:ext>
              </a:extLst>
            </p:cNvPr>
            <p:cNvSpPr/>
            <p:nvPr/>
          </p:nvSpPr>
          <p:spPr>
            <a:xfrm>
              <a:off x="37559772" y="27485195"/>
              <a:ext cx="231778" cy="249382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sz="2400"/>
            </a:p>
          </p:txBody>
        </p:sp>
        <p:sp>
          <p:nvSpPr>
            <p:cNvPr id="137" name="文本框 3">
              <a:extLst>
                <a:ext uri="{FF2B5EF4-FFF2-40B4-BE49-F238E27FC236}">
                  <a16:creationId xmlns:a16="http://schemas.microsoft.com/office/drawing/2014/main" id="{B19195C7-86F9-B44E-87CF-5552D0C03627}"/>
                </a:ext>
              </a:extLst>
            </p:cNvPr>
            <p:cNvSpPr txBox="1"/>
            <p:nvPr/>
          </p:nvSpPr>
          <p:spPr>
            <a:xfrm>
              <a:off x="37886237" y="27425220"/>
              <a:ext cx="22554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sz="2400" dirty="0"/>
                <a:t>High uncertainty</a:t>
              </a:r>
            </a:p>
          </p:txBody>
        </p:sp>
        <p:sp>
          <p:nvSpPr>
            <p:cNvPr id="150" name="椭圆 149">
              <a:extLst>
                <a:ext uri="{FF2B5EF4-FFF2-40B4-BE49-F238E27FC236}">
                  <a16:creationId xmlns:a16="http://schemas.microsoft.com/office/drawing/2014/main" id="{8F7B80C9-E608-C847-8110-76492B58B129}"/>
                </a:ext>
              </a:extLst>
            </p:cNvPr>
            <p:cNvSpPr/>
            <p:nvPr/>
          </p:nvSpPr>
          <p:spPr>
            <a:xfrm>
              <a:off x="37559772" y="27947912"/>
              <a:ext cx="231778" cy="249382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 sz="2400"/>
            </a:p>
          </p:txBody>
        </p:sp>
        <p:sp>
          <p:nvSpPr>
            <p:cNvPr id="151" name="文本框 14">
              <a:extLst>
                <a:ext uri="{FF2B5EF4-FFF2-40B4-BE49-F238E27FC236}">
                  <a16:creationId xmlns:a16="http://schemas.microsoft.com/office/drawing/2014/main" id="{00A134DC-1087-F545-B6C8-55B7E85C54A5}"/>
                </a:ext>
              </a:extLst>
            </p:cNvPr>
            <p:cNvSpPr txBox="1"/>
            <p:nvPr/>
          </p:nvSpPr>
          <p:spPr>
            <a:xfrm>
              <a:off x="37886237" y="27887937"/>
              <a:ext cx="213725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sz="2400" dirty="0"/>
                <a:t>low uncertainty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71526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lnSpc>
            <a:spcPct val="150000"/>
          </a:lnSpc>
          <a:defRPr sz="30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1855</TotalTime>
  <Words>330</Words>
  <Application>Microsoft Macintosh PowerPoint</Application>
  <PresentationFormat>自定义</PresentationFormat>
  <Paragraphs>74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系统字体常规体</vt:lpstr>
      <vt:lpstr>Arial</vt:lpstr>
      <vt:lpstr>Calibri</vt:lpstr>
      <vt:lpstr>Calibri Light</vt:lpstr>
      <vt:lpstr>Courier New</vt:lpstr>
      <vt:lpstr>Wingdings</vt:lpstr>
      <vt:lpstr>Office 主题​​</vt:lpstr>
      <vt:lpstr>Stochastic Neural Radiance Fields: Quantifying Uncertainty in Implicit 3D Representations  Jianxiong Shen          Adrià Ruiz          Antonio Agudo          Francesc Moreno-Noguer Institut de Robòtica i Informàtica Industrial (CSIC-UPC)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Shen Jianxiong</dc:creator>
  <cp:lastModifiedBy>Shen Jianxiong</cp:lastModifiedBy>
  <cp:revision>9</cp:revision>
  <dcterms:created xsi:type="dcterms:W3CDTF">2021-11-14T16:25:56Z</dcterms:created>
  <dcterms:modified xsi:type="dcterms:W3CDTF">2021-11-21T12:53:48Z</dcterms:modified>
</cp:coreProperties>
</file>

<file path=docProps/thumbnail.jpeg>
</file>